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301" r:id="rId3"/>
    <p:sldId id="303" r:id="rId4"/>
    <p:sldId id="302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309" r:id="rId13"/>
    <p:sldId id="288" r:id="rId14"/>
    <p:sldId id="289" r:id="rId15"/>
    <p:sldId id="290" r:id="rId16"/>
    <p:sldId id="304" r:id="rId17"/>
    <p:sldId id="305" r:id="rId18"/>
    <p:sldId id="306" r:id="rId19"/>
    <p:sldId id="307" r:id="rId20"/>
    <p:sldId id="308" r:id="rId21"/>
    <p:sldId id="296" r:id="rId22"/>
    <p:sldId id="297" r:id="rId23"/>
    <p:sldId id="298" r:id="rId24"/>
    <p:sldId id="299" r:id="rId25"/>
    <p:sldId id="30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2EF6-715A-4FCC-8E20-65BE2EA2B220}" type="datetimeFigureOut">
              <a:rPr lang="en-US" smtClean="0"/>
              <a:t>14-Dec-17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A4EB-E7DD-4EA1-8670-E60A0ABE8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6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2EF6-715A-4FCC-8E20-65BE2EA2B220}" type="datetimeFigureOut">
              <a:rPr lang="en-US" smtClean="0"/>
              <a:t>14-Dec-17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A4EB-E7DD-4EA1-8670-E60A0ABE8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4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2EF6-715A-4FCC-8E20-65BE2EA2B220}" type="datetimeFigureOut">
              <a:rPr lang="en-US" smtClean="0"/>
              <a:t>14-Dec-17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A4EB-E7DD-4EA1-8670-E60A0ABE8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6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2EF6-715A-4FCC-8E20-65BE2EA2B220}" type="datetimeFigureOut">
              <a:rPr lang="en-US" smtClean="0"/>
              <a:t>14-Dec-17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A4EB-E7DD-4EA1-8670-E60A0ABE8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8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2EF6-715A-4FCC-8E20-65BE2EA2B220}" type="datetimeFigureOut">
              <a:rPr lang="en-US" smtClean="0"/>
              <a:t>14-Dec-17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A4EB-E7DD-4EA1-8670-E60A0ABE8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36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2EF6-715A-4FCC-8E20-65BE2EA2B220}" type="datetimeFigureOut">
              <a:rPr lang="en-US" smtClean="0"/>
              <a:t>14-Dec-17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A4EB-E7DD-4EA1-8670-E60A0ABE8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44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2EF6-715A-4FCC-8E20-65BE2EA2B220}" type="datetimeFigureOut">
              <a:rPr lang="en-US" smtClean="0"/>
              <a:t>14-Dec-17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A4EB-E7DD-4EA1-8670-E60A0ABE8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2EF6-715A-4FCC-8E20-65BE2EA2B220}" type="datetimeFigureOut">
              <a:rPr lang="en-US" smtClean="0"/>
              <a:t>14-Dec-17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A4EB-E7DD-4EA1-8670-E60A0ABE8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79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2EF6-715A-4FCC-8E20-65BE2EA2B220}" type="datetimeFigureOut">
              <a:rPr lang="en-US" smtClean="0"/>
              <a:t>14-Dec-17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A4EB-E7DD-4EA1-8670-E60A0ABE8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2EF6-715A-4FCC-8E20-65BE2EA2B220}" type="datetimeFigureOut">
              <a:rPr lang="en-US" smtClean="0"/>
              <a:t>14-Dec-17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A4EB-E7DD-4EA1-8670-E60A0ABE8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5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2EF6-715A-4FCC-8E20-65BE2EA2B220}" type="datetimeFigureOut">
              <a:rPr lang="en-US" smtClean="0"/>
              <a:t>14-Dec-17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A4EB-E7DD-4EA1-8670-E60A0ABE8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10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E2EF6-715A-4FCC-8E20-65BE2EA2B220}" type="datetimeFigureOut">
              <a:rPr lang="en-US" smtClean="0"/>
              <a:t>14-Dec-17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4A4EB-E7DD-4EA1-8670-E60A0ABE8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51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3125" y="2753380"/>
            <a:ext cx="6135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INTRODUCTION TO NEURAL NETWORKS</a:t>
            </a:r>
            <a:endParaRPr lang="en-US" sz="2800" b="1" dirty="0"/>
          </a:p>
        </p:txBody>
      </p:sp>
      <p:sp>
        <p:nvSpPr>
          <p:cNvPr id="6" name="Left Brace 5"/>
          <p:cNvSpPr/>
          <p:nvPr/>
        </p:nvSpPr>
        <p:spPr>
          <a:xfrm rot="16200000">
            <a:off x="4509015" y="-1091684"/>
            <a:ext cx="164069" cy="887730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4775" y="228600"/>
            <a:ext cx="2528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simple Neural Network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4775" y="786825"/>
            <a:ext cx="80996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A single layer can be created by stacking a number of </a:t>
            </a:r>
            <a:r>
              <a:rPr lang="en-US" sz="1600" dirty="0" err="1" smtClean="0"/>
              <a:t>perceptrons</a:t>
            </a:r>
            <a:r>
              <a:rPr lang="en-US" sz="1600" dirty="0" smtClean="0"/>
              <a:t> together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Each layer that is not an input or output layer is called a hidden layer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The output of every perceptron in a layer is used as the input for every perceptron in the next layer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1864043"/>
            <a:ext cx="5314950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048000" y="4523601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Hidden Layer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42510" y="45236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Hidden Layer 2</a:t>
            </a:r>
          </a:p>
        </p:txBody>
      </p:sp>
      <p:cxnSp>
        <p:nvCxnSpPr>
          <p:cNvPr id="15" name="Straight Arrow Connector 14"/>
          <p:cNvCxnSpPr>
            <a:endCxn id="12" idx="0"/>
          </p:cNvCxnSpPr>
          <p:nvPr/>
        </p:nvCxnSpPr>
        <p:spPr>
          <a:xfrm>
            <a:off x="4637810" y="4117032"/>
            <a:ext cx="0" cy="4065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505200" y="4114800"/>
            <a:ext cx="0" cy="4065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34775" y="5399782"/>
            <a:ext cx="80996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/>
              <a:t>I</a:t>
            </a:r>
            <a:r>
              <a:rPr lang="en-US" sz="1600" dirty="0" smtClean="0"/>
              <a:t>nspired by the human brain where different kinds of neurons interact in specific ways to achieve different functions of the human body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These network architectures allow the neural network to learn complex functions and relations between the inputs and outputs</a:t>
            </a:r>
          </a:p>
        </p:txBody>
      </p:sp>
    </p:spTree>
    <p:extLst>
      <p:ext uri="{BB962C8B-B14F-4D97-AF65-F5344CB8AC3E}">
        <p14:creationId xmlns:p14="http://schemas.microsoft.com/office/powerpoint/2010/main" val="110164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4775" y="228600"/>
            <a:ext cx="402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understand these complex relations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34775" y="685800"/>
            <a:ext cx="8099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Let’s follow one of the paths through this network and see what kind of a function is learnt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914525" y="1066800"/>
            <a:ext cx="5314950" cy="2238375"/>
            <a:chOff x="1914525" y="1266825"/>
            <a:chExt cx="5314950" cy="2238375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4525" y="1266825"/>
              <a:ext cx="5314950" cy="2238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Oval 5"/>
            <p:cNvSpPr/>
            <p:nvPr/>
          </p:nvSpPr>
          <p:spPr>
            <a:xfrm>
              <a:off x="3366655" y="1676400"/>
              <a:ext cx="381000" cy="381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451770" y="1956521"/>
              <a:ext cx="381000" cy="381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527965" y="2223222"/>
              <a:ext cx="381000" cy="381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1" name="Group 2060"/>
          <p:cNvGrpSpPr/>
          <p:nvPr/>
        </p:nvGrpSpPr>
        <p:grpSpPr>
          <a:xfrm>
            <a:off x="609600" y="3048000"/>
            <a:ext cx="1835304" cy="1371600"/>
            <a:chOff x="344040" y="3657600"/>
            <a:chExt cx="1835304" cy="1371600"/>
          </a:xfrm>
        </p:grpSpPr>
        <p:sp>
          <p:nvSpPr>
            <p:cNvPr id="14" name="Oval 13"/>
            <p:cNvSpPr/>
            <p:nvPr/>
          </p:nvSpPr>
          <p:spPr>
            <a:xfrm>
              <a:off x="1066800" y="4114800"/>
              <a:ext cx="381000" cy="381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endCxn id="14" idx="1"/>
            </p:cNvCxnSpPr>
            <p:nvPr/>
          </p:nvCxnSpPr>
          <p:spPr>
            <a:xfrm>
              <a:off x="685800" y="4114800"/>
              <a:ext cx="436796" cy="557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14" idx="2"/>
            </p:cNvCxnSpPr>
            <p:nvPr/>
          </p:nvCxnSpPr>
          <p:spPr>
            <a:xfrm flipV="1">
              <a:off x="609600" y="4305300"/>
              <a:ext cx="457200" cy="6735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endCxn id="14" idx="3"/>
            </p:cNvCxnSpPr>
            <p:nvPr/>
          </p:nvCxnSpPr>
          <p:spPr>
            <a:xfrm flipV="1">
              <a:off x="685800" y="4440004"/>
              <a:ext cx="436796" cy="2081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14" idx="0"/>
            </p:cNvCxnSpPr>
            <p:nvPr/>
          </p:nvCxnSpPr>
          <p:spPr>
            <a:xfrm>
              <a:off x="904198" y="3886200"/>
              <a:ext cx="353102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14" idx="4"/>
            </p:cNvCxnSpPr>
            <p:nvPr/>
          </p:nvCxnSpPr>
          <p:spPr>
            <a:xfrm flipV="1">
              <a:off x="904198" y="4495800"/>
              <a:ext cx="353102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Straight Arrow Connector 2058"/>
            <p:cNvCxnSpPr>
              <a:stCxn id="14" idx="6"/>
            </p:cNvCxnSpPr>
            <p:nvPr/>
          </p:nvCxnSpPr>
          <p:spPr>
            <a:xfrm>
              <a:off x="1447800" y="4305300"/>
              <a:ext cx="46672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0" name="TextBox 2059"/>
            <p:cNvSpPr txBox="1"/>
            <p:nvPr/>
          </p:nvSpPr>
          <p:spPr>
            <a:xfrm>
              <a:off x="801240" y="3657600"/>
              <a:ext cx="3417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w1</a:t>
              </a:r>
              <a:endParaRPr lang="en-US" sz="1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7200" y="3886200"/>
              <a:ext cx="3417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w2</a:t>
              </a:r>
              <a:endParaRPr 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4040" y="4249579"/>
              <a:ext cx="3417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/>
                <a:t>w3</a:t>
              </a:r>
              <a:endParaRPr lang="en-US" sz="10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96440" y="4602869"/>
              <a:ext cx="3417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/>
                <a:t>w4</a:t>
              </a:r>
              <a:endParaRPr lang="en-US" sz="10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38200" y="4782979"/>
              <a:ext cx="3417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w5</a:t>
              </a:r>
              <a:endParaRPr lang="en-US" sz="10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68040" y="4020979"/>
              <a:ext cx="3113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a1</a:t>
              </a:r>
              <a:endParaRPr lang="en-US" sz="1000" dirty="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0" y="4371201"/>
            <a:ext cx="3273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a1 = f(w1*x1 + w2*x2 + w3*x3 + w4*x4 + w5*x5)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895600" y="4643735"/>
            <a:ext cx="3685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b2 = f(w1*(</a:t>
            </a:r>
            <a:r>
              <a:rPr lang="en-US" sz="1200" dirty="0"/>
              <a:t>f(w1*x1 + w2*x2 + w3*x3 + w4*x4 + w5*x5</a:t>
            </a:r>
            <a:r>
              <a:rPr lang="en-US" sz="1200" dirty="0" smtClean="0"/>
              <a:t>)</a:t>
            </a:r>
          </a:p>
          <a:p>
            <a:r>
              <a:rPr lang="en-US" sz="1200" dirty="0"/>
              <a:t>	</a:t>
            </a:r>
            <a:r>
              <a:rPr lang="en-US" sz="1200" dirty="0" smtClean="0"/>
              <a:t>+ w2*a2 + w3*a3 </a:t>
            </a:r>
            <a:endParaRPr lang="en-US" sz="10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3733800" y="3559314"/>
            <a:ext cx="1685137" cy="1084421"/>
            <a:chOff x="4007343" y="3429000"/>
            <a:chExt cx="1685137" cy="1084421"/>
          </a:xfrm>
        </p:grpSpPr>
        <p:grpSp>
          <p:nvGrpSpPr>
            <p:cNvPr id="53" name="Group 52"/>
            <p:cNvGrpSpPr/>
            <p:nvPr/>
          </p:nvGrpSpPr>
          <p:grpSpPr>
            <a:xfrm>
              <a:off x="4007343" y="3429000"/>
              <a:ext cx="1685137" cy="1084421"/>
              <a:chOff x="500619" y="3792379"/>
              <a:chExt cx="1685137" cy="1084421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1066800" y="4114800"/>
                <a:ext cx="381000" cy="3810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Arrow Connector 55"/>
              <p:cNvCxnSpPr>
                <a:endCxn id="54" idx="2"/>
              </p:cNvCxnSpPr>
              <p:nvPr/>
            </p:nvCxnSpPr>
            <p:spPr>
              <a:xfrm flipV="1">
                <a:off x="766179" y="4305300"/>
                <a:ext cx="300621" cy="20479"/>
              </a:xfrm>
              <a:prstGeom prst="straightConnector1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endCxn id="54" idx="1"/>
              </p:cNvCxnSpPr>
              <p:nvPr/>
            </p:nvCxnSpPr>
            <p:spPr>
              <a:xfrm>
                <a:off x="823899" y="4020979"/>
                <a:ext cx="298697" cy="149617"/>
              </a:xfrm>
              <a:prstGeom prst="straightConnector1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>
                <a:stCxn id="54" idx="6"/>
              </p:cNvCxnSpPr>
              <p:nvPr/>
            </p:nvCxnSpPr>
            <p:spPr>
              <a:xfrm>
                <a:off x="1447800" y="4305300"/>
                <a:ext cx="466725" cy="0"/>
              </a:xfrm>
              <a:prstGeom prst="straightConnector1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>
                <a:off x="801240" y="3792379"/>
                <a:ext cx="34176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w1</a:t>
                </a:r>
                <a:endParaRPr lang="en-US" sz="1000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53019" y="4630579"/>
                <a:ext cx="34176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w3</a:t>
                </a:r>
                <a:endParaRPr lang="en-US" sz="1000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00619" y="4191000"/>
                <a:ext cx="34176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w2</a:t>
                </a:r>
                <a:endParaRPr lang="en-US" sz="1000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868040" y="4020979"/>
                <a:ext cx="31771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b</a:t>
                </a:r>
                <a:r>
                  <a:rPr lang="en-US" sz="1000" dirty="0"/>
                  <a:t>2</a:t>
                </a:r>
              </a:p>
            </p:txBody>
          </p:sp>
        </p:grpSp>
        <p:cxnSp>
          <p:nvCxnSpPr>
            <p:cNvPr id="68" name="Straight Arrow Connector 67"/>
            <p:cNvCxnSpPr/>
            <p:nvPr/>
          </p:nvCxnSpPr>
          <p:spPr>
            <a:xfrm flipV="1">
              <a:off x="4305684" y="4038600"/>
              <a:ext cx="323636" cy="208196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6822138" y="3694561"/>
            <a:ext cx="1802902" cy="1143000"/>
            <a:chOff x="6822138" y="3694561"/>
            <a:chExt cx="1802902" cy="1143000"/>
          </a:xfrm>
        </p:grpSpPr>
        <p:grpSp>
          <p:nvGrpSpPr>
            <p:cNvPr id="77" name="Group 76"/>
            <p:cNvGrpSpPr/>
            <p:nvPr/>
          </p:nvGrpSpPr>
          <p:grpSpPr>
            <a:xfrm>
              <a:off x="6822138" y="3694561"/>
              <a:ext cx="1802902" cy="1143000"/>
              <a:chOff x="382854" y="3792379"/>
              <a:chExt cx="1802902" cy="11430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1066800" y="41148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Arrow Connector 78"/>
              <p:cNvCxnSpPr>
                <a:endCxn id="78" idx="2"/>
              </p:cNvCxnSpPr>
              <p:nvPr/>
            </p:nvCxnSpPr>
            <p:spPr>
              <a:xfrm flipV="1">
                <a:off x="671499" y="4305300"/>
                <a:ext cx="395301" cy="279948"/>
              </a:xfrm>
              <a:prstGeom prst="straightConnector1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stCxn id="82" idx="1"/>
                <a:endCxn id="78" idx="1"/>
              </p:cNvCxnSpPr>
              <p:nvPr/>
            </p:nvCxnSpPr>
            <p:spPr>
              <a:xfrm>
                <a:off x="801240" y="3915490"/>
                <a:ext cx="321356" cy="255106"/>
              </a:xfrm>
              <a:prstGeom prst="straightConnector1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>
                <a:stCxn id="78" idx="6"/>
              </p:cNvCxnSpPr>
              <p:nvPr/>
            </p:nvCxnSpPr>
            <p:spPr>
              <a:xfrm>
                <a:off x="1447800" y="4305300"/>
                <a:ext cx="466725" cy="0"/>
              </a:xfrm>
              <a:prstGeom prst="straightConnector1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/>
              <p:cNvSpPr txBox="1"/>
              <p:nvPr/>
            </p:nvSpPr>
            <p:spPr>
              <a:xfrm>
                <a:off x="801240" y="3792379"/>
                <a:ext cx="34176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w1</a:t>
                </a:r>
                <a:endParaRPr lang="en-US" sz="1000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768459" y="4689158"/>
                <a:ext cx="34176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w4</a:t>
                </a:r>
                <a:endParaRPr lang="en-US" sz="1000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382854" y="4126468"/>
                <a:ext cx="34176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w2</a:t>
                </a:r>
                <a:endParaRPr lang="en-US" sz="1000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1868040" y="4020979"/>
                <a:ext cx="31771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b</a:t>
                </a:r>
                <a:r>
                  <a:rPr lang="en-US" sz="1000" dirty="0"/>
                  <a:t>2</a:t>
                </a:r>
              </a:p>
            </p:txBody>
          </p:sp>
        </p:grpSp>
        <p:cxnSp>
          <p:nvCxnSpPr>
            <p:cNvPr id="86" name="Straight Arrow Connector 85"/>
            <p:cNvCxnSpPr/>
            <p:nvPr/>
          </p:nvCxnSpPr>
          <p:spPr>
            <a:xfrm flipV="1">
              <a:off x="7411404" y="4343400"/>
              <a:ext cx="150476" cy="284396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7110783" y="4059079"/>
              <a:ext cx="395301" cy="131921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/>
          <p:cNvSpPr txBox="1"/>
          <p:nvPr/>
        </p:nvSpPr>
        <p:spPr>
          <a:xfrm>
            <a:off x="6826743" y="4523601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w3</a:t>
            </a:r>
            <a:endParaRPr lang="en-US" sz="1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638800" y="499246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</a:t>
            </a:r>
            <a:r>
              <a:rPr lang="en-US" sz="1200" dirty="0" smtClean="0"/>
              <a:t> = f(w1*b1 + w2*(</a:t>
            </a:r>
            <a:r>
              <a:rPr lang="en-US" sz="1200" dirty="0"/>
              <a:t>f(w1*(f(w1*x1 + w2*x2 + w3*x3 + </a:t>
            </a:r>
            <a:r>
              <a:rPr lang="en-US" sz="1200" dirty="0" smtClean="0"/>
              <a:t>	w4*x4 </a:t>
            </a:r>
            <a:r>
              <a:rPr lang="en-US" sz="1200" dirty="0"/>
              <a:t>+ w5*x5</a:t>
            </a:r>
            <a:r>
              <a:rPr lang="en-US" sz="1200" dirty="0" smtClean="0"/>
              <a:t>) + </a:t>
            </a:r>
          </a:p>
          <a:p>
            <a:r>
              <a:rPr lang="en-US" sz="1200" dirty="0"/>
              <a:t>	</a:t>
            </a:r>
            <a:r>
              <a:rPr lang="en-US" sz="1200" dirty="0" smtClean="0"/>
              <a:t>w2*a2 </a:t>
            </a:r>
            <a:r>
              <a:rPr lang="en-US" sz="1200" dirty="0"/>
              <a:t>+ </a:t>
            </a:r>
            <a:r>
              <a:rPr lang="en-US" sz="1200" dirty="0" smtClean="0"/>
              <a:t>w3*a3)) + w3*b3 + w4*b4</a:t>
            </a:r>
            <a:endParaRPr lang="en-US" sz="1000" dirty="0"/>
          </a:p>
        </p:txBody>
      </p:sp>
      <p:sp>
        <p:nvSpPr>
          <p:cNvPr id="102" name="Rectangle 101"/>
          <p:cNvSpPr/>
          <p:nvPr/>
        </p:nvSpPr>
        <p:spPr>
          <a:xfrm>
            <a:off x="522187" y="5715000"/>
            <a:ext cx="80996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As you can see that while each neuron has a very simple function, because the input to a neuron is from multiple neurons, the functions becomes more complex as we move through the neural network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This allows the neural network to learn complex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97732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4775" y="228600"/>
            <a:ext cx="3481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Intuition of a Neural Network – 1/2</a:t>
            </a:r>
            <a:endParaRPr lang="en-US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799" y="3433762"/>
            <a:ext cx="609601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800" y="990600"/>
            <a:ext cx="777240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How do we visualize a neural network?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/>
              <a:t>What happens at a node?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/>
              <a:t>What are these activation functions at each node?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/>
              <a:t>How are they combined in subsequent layers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5800" y="2590800"/>
            <a:ext cx="7772400" cy="381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u="sng" dirty="0" smtClean="0"/>
              <a:t>HANDWRITING RECOGNITION</a:t>
            </a:r>
            <a:endParaRPr lang="en-US" u="sng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463" y="3009900"/>
            <a:ext cx="17430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8200" y="3583900"/>
            <a:ext cx="74676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Can </a:t>
            </a:r>
            <a:r>
              <a:rPr lang="en-US" sz="1600" dirty="0"/>
              <a:t>we create some </a:t>
            </a:r>
            <a:r>
              <a:rPr lang="en-US" sz="1600" u="sng" dirty="0"/>
              <a:t>rules</a:t>
            </a:r>
            <a:r>
              <a:rPr lang="en-US" sz="1600" dirty="0"/>
              <a:t> to identify specific digits, say zero?</a:t>
            </a:r>
          </a:p>
          <a:p>
            <a:pPr algn="just"/>
            <a:endParaRPr lang="en-US" sz="1600" dirty="0"/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b="1" dirty="0"/>
              <a:t>It should be a curve that meets itself </a:t>
            </a:r>
            <a:endParaRPr lang="en-US" b="1" dirty="0" smtClean="0"/>
          </a:p>
          <a:p>
            <a:pPr lvl="1" algn="just"/>
            <a:r>
              <a:rPr lang="en-US" sz="1600" dirty="0"/>
              <a:t>	</a:t>
            </a:r>
            <a:r>
              <a:rPr lang="en-US" sz="1600" dirty="0" smtClean="0"/>
              <a:t>In </a:t>
            </a:r>
            <a:r>
              <a:rPr lang="en-US" sz="1600" dirty="0"/>
              <a:t>contrast, this rule would also be met by the digit 8, with two such curves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1600" dirty="0"/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b="1" dirty="0"/>
              <a:t>It should have a black curve that acts as a barrier between two white </a:t>
            </a:r>
            <a:r>
              <a:rPr lang="en-US" b="1" dirty="0" smtClean="0"/>
              <a:t>areas</a:t>
            </a:r>
            <a:endParaRPr lang="en-US" sz="1600" dirty="0" smtClean="0"/>
          </a:p>
          <a:p>
            <a:pPr lvl="1" algn="just"/>
            <a:r>
              <a:rPr lang="en-US" sz="1600" dirty="0"/>
              <a:t>	</a:t>
            </a:r>
            <a:r>
              <a:rPr lang="en-US" sz="1600" dirty="0" smtClean="0"/>
              <a:t>In </a:t>
            </a:r>
            <a:r>
              <a:rPr lang="en-US" sz="1600" dirty="0"/>
              <a:t>contrast, this rule may also be satisfied by the digit 6</a:t>
            </a:r>
          </a:p>
          <a:p>
            <a:pPr algn="just"/>
            <a:endParaRPr lang="en-US" sz="1600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Difficult </a:t>
            </a:r>
            <a:r>
              <a:rPr lang="en-US" sz="1600" dirty="0"/>
              <a:t>to </a:t>
            </a:r>
            <a:r>
              <a:rPr lang="en-US" sz="1600" dirty="0" smtClean="0"/>
              <a:t>create rules </a:t>
            </a:r>
            <a:r>
              <a:rPr lang="en-US" sz="1600" dirty="0"/>
              <a:t>for such digit </a:t>
            </a:r>
            <a:r>
              <a:rPr lang="en-US" sz="1600" dirty="0" smtClean="0"/>
              <a:t>identification but a neural network is very good at learning such rules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957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4775" y="228600"/>
            <a:ext cx="3481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Intuition of a Neural Network – 2/2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4775" y="685800"/>
            <a:ext cx="8099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Recognizing </a:t>
            </a:r>
            <a:r>
              <a:rPr lang="en-US" sz="1600" b="1" smtClean="0"/>
              <a:t>a handwritten ZERO</a:t>
            </a:r>
            <a:endParaRPr lang="en-US" sz="1600" b="1" dirty="0" smtClean="0"/>
          </a:p>
        </p:txBody>
      </p:sp>
      <p:grpSp>
        <p:nvGrpSpPr>
          <p:cNvPr id="96" name="Group 95"/>
          <p:cNvGrpSpPr/>
          <p:nvPr/>
        </p:nvGrpSpPr>
        <p:grpSpPr>
          <a:xfrm>
            <a:off x="2057399" y="1258652"/>
            <a:ext cx="5181601" cy="3618148"/>
            <a:chOff x="2057399" y="1062038"/>
            <a:chExt cx="5181601" cy="3618148"/>
          </a:xfrm>
        </p:grpSpPr>
        <p:grpSp>
          <p:nvGrpSpPr>
            <p:cNvPr id="2" name="Group 1"/>
            <p:cNvGrpSpPr/>
            <p:nvPr/>
          </p:nvGrpSpPr>
          <p:grpSpPr>
            <a:xfrm>
              <a:off x="2057399" y="1062038"/>
              <a:ext cx="5181601" cy="3618148"/>
              <a:chOff x="1752599" y="1828800"/>
              <a:chExt cx="6019801" cy="445902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752599" y="3363191"/>
                <a:ext cx="304800" cy="1219200"/>
                <a:chOff x="1981200" y="2362200"/>
                <a:chExt cx="304800" cy="1219200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1981200" y="23622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981200" y="28194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981200" y="32766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124199" y="2982191"/>
                <a:ext cx="304800" cy="2085110"/>
                <a:chOff x="2819400" y="1953490"/>
                <a:chExt cx="304800" cy="2085110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2819400" y="23622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2819400" y="28194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2819400" y="32766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2819400" y="195349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2819400" y="37338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4495799" y="2982191"/>
                <a:ext cx="304800" cy="2085110"/>
                <a:chOff x="2819400" y="1953490"/>
                <a:chExt cx="304800" cy="208511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2819400" y="23622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2819400" y="28194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2819400" y="32766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2819400" y="195349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2819400" y="37338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6019799" y="1828800"/>
                <a:ext cx="304800" cy="4419600"/>
                <a:chOff x="4648200" y="1524000"/>
                <a:chExt cx="304800" cy="441960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4648200" y="23622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4648200" y="28194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4648200" y="32766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4648200" y="3813465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648200" y="4270665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4648200" y="19431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4648200" y="15240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4648200" y="47244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4648200" y="51816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4648200" y="56388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7" name="Straight Connector 36"/>
              <p:cNvCxnSpPr/>
              <p:nvPr/>
            </p:nvCxnSpPr>
            <p:spPr>
              <a:xfrm flipV="1">
                <a:off x="2012762" y="3134591"/>
                <a:ext cx="1111437" cy="2732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2057399" y="3972791"/>
                <a:ext cx="1066800" cy="484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2012762" y="4537754"/>
                <a:ext cx="1111437" cy="3771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0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2680" y="1845669"/>
                <a:ext cx="528638" cy="528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41" name="Straight Arrow Connector 40"/>
              <p:cNvCxnSpPr>
                <a:stCxn id="40" idx="2"/>
                <a:endCxn id="24" idx="0"/>
              </p:cNvCxnSpPr>
              <p:nvPr/>
            </p:nvCxnSpPr>
            <p:spPr>
              <a:xfrm flipH="1">
                <a:off x="4648200" y="2374308"/>
                <a:ext cx="38799" cy="60788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2" name="Picture 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952"/>
              <a:stretch/>
            </p:blipFill>
            <p:spPr bwMode="auto">
              <a:xfrm>
                <a:off x="5043486" y="5205412"/>
                <a:ext cx="581025" cy="5857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3" name="Picture 4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52"/>
              <a:stretch/>
            </p:blipFill>
            <p:spPr bwMode="auto">
              <a:xfrm>
                <a:off x="4383460" y="5702033"/>
                <a:ext cx="581025" cy="58578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4" name="Picture 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33" r="36666"/>
              <a:stretch/>
            </p:blipFill>
            <p:spPr bwMode="auto">
              <a:xfrm>
                <a:off x="5099035" y="2043113"/>
                <a:ext cx="469928" cy="533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45" name="Straight Arrow Connector 44"/>
              <p:cNvCxnSpPr>
                <a:stCxn id="43" idx="0"/>
                <a:endCxn id="25" idx="4"/>
              </p:cNvCxnSpPr>
              <p:nvPr/>
            </p:nvCxnSpPr>
            <p:spPr>
              <a:xfrm flipH="1" flipV="1">
                <a:off x="4648200" y="5067301"/>
                <a:ext cx="25774" cy="634731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42" idx="0"/>
              </p:cNvCxnSpPr>
              <p:nvPr/>
            </p:nvCxnSpPr>
            <p:spPr>
              <a:xfrm flipH="1" flipV="1">
                <a:off x="4755962" y="4565464"/>
                <a:ext cx="578037" cy="63994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4" idx="2"/>
              </p:cNvCxnSpPr>
              <p:nvPr/>
            </p:nvCxnSpPr>
            <p:spPr>
              <a:xfrm flipH="1">
                <a:off x="4755962" y="2576513"/>
                <a:ext cx="578037" cy="85902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428999" y="3134591"/>
                <a:ext cx="1066800" cy="4087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3428999" y="3543301"/>
                <a:ext cx="106680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4800599" y="3276600"/>
                <a:ext cx="1219200" cy="2667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4800599" y="3276600"/>
                <a:ext cx="1219200" cy="11811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6324599" y="3276600"/>
                <a:ext cx="8382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Picture 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2799" y="2939545"/>
                <a:ext cx="609601" cy="6048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55" name="Straight Connector 54"/>
            <p:cNvCxnSpPr>
              <a:stCxn id="25" idx="6"/>
              <a:endCxn id="28" idx="2"/>
            </p:cNvCxnSpPr>
            <p:nvPr/>
          </p:nvCxnSpPr>
          <p:spPr>
            <a:xfrm flipV="1">
              <a:off x="4680995" y="2236815"/>
              <a:ext cx="1049437" cy="13293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4" idx="6"/>
              <a:endCxn id="28" idx="2"/>
            </p:cNvCxnSpPr>
            <p:nvPr/>
          </p:nvCxnSpPr>
          <p:spPr>
            <a:xfrm>
              <a:off x="4680995" y="2121586"/>
              <a:ext cx="1049437" cy="1152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68" r="61097" b="32175"/>
            <a:stretch/>
          </p:blipFill>
          <p:spPr bwMode="auto">
            <a:xfrm>
              <a:off x="3400150" y="1331954"/>
              <a:ext cx="200451" cy="38762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2" name="Straight Arrow Connector 61"/>
            <p:cNvCxnSpPr>
              <a:stCxn id="61" idx="2"/>
              <a:endCxn id="18" idx="0"/>
            </p:cNvCxnSpPr>
            <p:nvPr/>
          </p:nvCxnSpPr>
          <p:spPr>
            <a:xfrm flipH="1">
              <a:off x="3369197" y="1719577"/>
              <a:ext cx="131179" cy="27834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53" t="3638" r="34712" b="28537"/>
            <a:stretch/>
          </p:blipFill>
          <p:spPr bwMode="auto">
            <a:xfrm>
              <a:off x="3200400" y="3968139"/>
              <a:ext cx="200451" cy="38762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8" name="Straight Arrow Connector 67"/>
            <p:cNvCxnSpPr>
              <a:stCxn id="67" idx="0"/>
              <a:endCxn id="19" idx="4"/>
            </p:cNvCxnSpPr>
            <p:nvPr/>
          </p:nvCxnSpPr>
          <p:spPr>
            <a:xfrm flipV="1">
              <a:off x="3300626" y="3689830"/>
              <a:ext cx="68571" cy="27830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2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86" t="54345" r="21282" b="2379"/>
            <a:stretch/>
          </p:blipFill>
          <p:spPr bwMode="auto">
            <a:xfrm>
              <a:off x="3733800" y="3733800"/>
              <a:ext cx="303074" cy="24732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3" name="Straight Arrow Connector 72"/>
            <p:cNvCxnSpPr>
              <a:stCxn id="72" idx="0"/>
              <a:endCxn id="17" idx="6"/>
            </p:cNvCxnSpPr>
            <p:nvPr/>
          </p:nvCxnSpPr>
          <p:spPr>
            <a:xfrm flipH="1" flipV="1">
              <a:off x="3500377" y="3195187"/>
              <a:ext cx="384960" cy="538613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12" idx="6"/>
              <a:endCxn id="18" idx="2"/>
            </p:cNvCxnSpPr>
            <p:nvPr/>
          </p:nvCxnSpPr>
          <p:spPr>
            <a:xfrm flipV="1">
              <a:off x="2319759" y="2121586"/>
              <a:ext cx="918258" cy="6801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12" idx="6"/>
              <a:endCxn id="15" idx="2"/>
            </p:cNvCxnSpPr>
            <p:nvPr/>
          </p:nvCxnSpPr>
          <p:spPr>
            <a:xfrm flipV="1">
              <a:off x="2319759" y="2453222"/>
              <a:ext cx="918258" cy="3484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12" idx="6"/>
              <a:endCxn id="16" idx="2"/>
            </p:cNvCxnSpPr>
            <p:nvPr/>
          </p:nvCxnSpPr>
          <p:spPr>
            <a:xfrm>
              <a:off x="2319759" y="2801720"/>
              <a:ext cx="918258" cy="224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12" idx="6"/>
              <a:endCxn id="19" idx="2"/>
            </p:cNvCxnSpPr>
            <p:nvPr/>
          </p:nvCxnSpPr>
          <p:spPr>
            <a:xfrm>
              <a:off x="2319759" y="2801720"/>
              <a:ext cx="918258" cy="7644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13" idx="6"/>
              <a:endCxn id="17" idx="2"/>
            </p:cNvCxnSpPr>
            <p:nvPr/>
          </p:nvCxnSpPr>
          <p:spPr>
            <a:xfrm>
              <a:off x="2319759" y="3172703"/>
              <a:ext cx="918258" cy="22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3" idx="6"/>
              <a:endCxn id="16" idx="2"/>
            </p:cNvCxnSpPr>
            <p:nvPr/>
          </p:nvCxnSpPr>
          <p:spPr>
            <a:xfrm flipV="1">
              <a:off x="2319759" y="2824205"/>
              <a:ext cx="918258" cy="3484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3" idx="6"/>
              <a:endCxn id="15" idx="2"/>
            </p:cNvCxnSpPr>
            <p:nvPr/>
          </p:nvCxnSpPr>
          <p:spPr>
            <a:xfrm flipV="1">
              <a:off x="2319759" y="2453222"/>
              <a:ext cx="918258" cy="7194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3" idx="6"/>
              <a:endCxn id="18" idx="2"/>
            </p:cNvCxnSpPr>
            <p:nvPr/>
          </p:nvCxnSpPr>
          <p:spPr>
            <a:xfrm flipV="1">
              <a:off x="2319759" y="2121586"/>
              <a:ext cx="918258" cy="10511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1" idx="6"/>
              <a:endCxn id="15" idx="2"/>
            </p:cNvCxnSpPr>
            <p:nvPr/>
          </p:nvCxnSpPr>
          <p:spPr>
            <a:xfrm>
              <a:off x="2319759" y="2430738"/>
              <a:ext cx="918258" cy="22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1" idx="6"/>
              <a:endCxn id="16" idx="2"/>
            </p:cNvCxnSpPr>
            <p:nvPr/>
          </p:nvCxnSpPr>
          <p:spPr>
            <a:xfrm>
              <a:off x="2319759" y="2430738"/>
              <a:ext cx="918258" cy="3934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1" idx="6"/>
            </p:cNvCxnSpPr>
            <p:nvPr/>
          </p:nvCxnSpPr>
          <p:spPr>
            <a:xfrm>
              <a:off x="2319759" y="2430738"/>
              <a:ext cx="880641" cy="7419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1" idx="6"/>
              <a:endCxn id="19" idx="2"/>
            </p:cNvCxnSpPr>
            <p:nvPr/>
          </p:nvCxnSpPr>
          <p:spPr>
            <a:xfrm>
              <a:off x="2319759" y="2430738"/>
              <a:ext cx="918258" cy="11354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8" idx="6"/>
              <a:endCxn id="24" idx="2"/>
            </p:cNvCxnSpPr>
            <p:nvPr/>
          </p:nvCxnSpPr>
          <p:spPr>
            <a:xfrm>
              <a:off x="3500377" y="2121586"/>
              <a:ext cx="9182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" idx="6"/>
              <a:endCxn id="24" idx="2"/>
            </p:cNvCxnSpPr>
            <p:nvPr/>
          </p:nvCxnSpPr>
          <p:spPr>
            <a:xfrm flipV="1">
              <a:off x="3500377" y="2121586"/>
              <a:ext cx="918258" cy="331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7" idx="6"/>
              <a:endCxn id="23" idx="2"/>
            </p:cNvCxnSpPr>
            <p:nvPr/>
          </p:nvCxnSpPr>
          <p:spPr>
            <a:xfrm>
              <a:off x="3500377" y="3195187"/>
              <a:ext cx="9182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7" idx="6"/>
              <a:endCxn id="25" idx="2"/>
            </p:cNvCxnSpPr>
            <p:nvPr/>
          </p:nvCxnSpPr>
          <p:spPr>
            <a:xfrm>
              <a:off x="3500377" y="3195187"/>
              <a:ext cx="918258" cy="3709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endCxn id="22" idx="2"/>
            </p:cNvCxnSpPr>
            <p:nvPr/>
          </p:nvCxnSpPr>
          <p:spPr>
            <a:xfrm flipV="1">
              <a:off x="3403680" y="2824205"/>
              <a:ext cx="1014955" cy="3709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7" idx="6"/>
              <a:endCxn id="21" idx="2"/>
            </p:cNvCxnSpPr>
            <p:nvPr/>
          </p:nvCxnSpPr>
          <p:spPr>
            <a:xfrm flipV="1">
              <a:off x="3500377" y="2453222"/>
              <a:ext cx="918258" cy="7419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6" idx="6"/>
              <a:endCxn id="23" idx="2"/>
            </p:cNvCxnSpPr>
            <p:nvPr/>
          </p:nvCxnSpPr>
          <p:spPr>
            <a:xfrm>
              <a:off x="3500377" y="2824205"/>
              <a:ext cx="918258" cy="3709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" idx="6"/>
              <a:endCxn id="25" idx="2"/>
            </p:cNvCxnSpPr>
            <p:nvPr/>
          </p:nvCxnSpPr>
          <p:spPr>
            <a:xfrm>
              <a:off x="3500377" y="2824205"/>
              <a:ext cx="918258" cy="741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" idx="6"/>
              <a:endCxn id="21" idx="2"/>
            </p:cNvCxnSpPr>
            <p:nvPr/>
          </p:nvCxnSpPr>
          <p:spPr>
            <a:xfrm>
              <a:off x="3500377" y="2453222"/>
              <a:ext cx="9182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" idx="6"/>
              <a:endCxn id="22" idx="2"/>
            </p:cNvCxnSpPr>
            <p:nvPr/>
          </p:nvCxnSpPr>
          <p:spPr>
            <a:xfrm>
              <a:off x="3500377" y="2453222"/>
              <a:ext cx="918258" cy="3709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4" name="Straight Connector 143"/>
          <p:cNvCxnSpPr>
            <a:stCxn id="25" idx="6"/>
            <a:endCxn id="34" idx="2"/>
          </p:cNvCxnSpPr>
          <p:nvPr/>
        </p:nvCxnSpPr>
        <p:spPr>
          <a:xfrm>
            <a:off x="4680995" y="3762783"/>
            <a:ext cx="1049437" cy="216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23" idx="6"/>
            <a:endCxn id="34" idx="2"/>
          </p:cNvCxnSpPr>
          <p:nvPr/>
        </p:nvCxnSpPr>
        <p:spPr>
          <a:xfrm>
            <a:off x="4680995" y="3391801"/>
            <a:ext cx="1049437" cy="587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22" idx="6"/>
            <a:endCxn id="34" idx="2"/>
          </p:cNvCxnSpPr>
          <p:nvPr/>
        </p:nvCxnSpPr>
        <p:spPr>
          <a:xfrm>
            <a:off x="4680995" y="3020819"/>
            <a:ext cx="1049437" cy="958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22" idx="6"/>
            <a:endCxn id="31" idx="2"/>
          </p:cNvCxnSpPr>
          <p:nvPr/>
        </p:nvCxnSpPr>
        <p:spPr>
          <a:xfrm>
            <a:off x="4680995" y="3020819"/>
            <a:ext cx="1049437" cy="590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22" idx="6"/>
            <a:endCxn id="30" idx="2"/>
          </p:cNvCxnSpPr>
          <p:nvPr/>
        </p:nvCxnSpPr>
        <p:spPr>
          <a:xfrm>
            <a:off x="4680995" y="3020819"/>
            <a:ext cx="1049437" cy="219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22" idx="6"/>
            <a:endCxn id="29" idx="2"/>
          </p:cNvCxnSpPr>
          <p:nvPr/>
        </p:nvCxnSpPr>
        <p:spPr>
          <a:xfrm flipV="1">
            <a:off x="4680995" y="2804412"/>
            <a:ext cx="1049437" cy="216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762000" y="5181600"/>
            <a:ext cx="7620000" cy="1371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More complex features are learnt as we move from one layer to the next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Initial layer identifies line segments, differentiates dark from light areas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Subsequent layer uses a combination of previous layers to identify more complex features like curves, wrap-</a:t>
            </a:r>
            <a:r>
              <a:rPr lang="en-US" sz="1600" dirty="0" err="1" smtClean="0"/>
              <a:t>arounds</a:t>
            </a:r>
            <a:endParaRPr lang="en-US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Final layer is able to synthesize all information to recognize final digit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0859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4775" y="228600"/>
            <a:ext cx="322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Fully Connected Neural Network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374" y="685800"/>
            <a:ext cx="6000426" cy="436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33400" y="5147846"/>
            <a:ext cx="8099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endParaRPr lang="en-US" sz="16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533400" y="5323582"/>
            <a:ext cx="80996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Input layer – 784 neurons = 28 X 28 pixel image. Each input refers to one pixel in the image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Hidden layer – 15 neurons, fully connected to Input layer and output layer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Output layer – 10 neurons, with a different neuron firing depending on the actual digit recognized</a:t>
            </a:r>
          </a:p>
        </p:txBody>
      </p:sp>
    </p:spTree>
    <p:extLst>
      <p:ext uri="{BB962C8B-B14F-4D97-AF65-F5344CB8AC3E}">
        <p14:creationId xmlns:p14="http://schemas.microsoft.com/office/powerpoint/2010/main" val="89215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4775" y="228600"/>
            <a:ext cx="152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Feed Forward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22187" y="762000"/>
            <a:ext cx="80996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/>
              <a:t>Process of traversing through the network starting from the input, calculating outputs and applying activation function for each neuron right till the output layer</a:t>
            </a:r>
          </a:p>
        </p:txBody>
      </p:sp>
      <p:pic>
        <p:nvPicPr>
          <p:cNvPr id="9" name="Picture 2" descr="Image result for neural network feedforward with weigh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495425"/>
            <a:ext cx="420052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09600" y="4790182"/>
            <a:ext cx="80996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/>
              <a:t>When we do this traversal for one image –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The input image used is known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The weights and biases for each neuron are randomly initialized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An output is calculated using the above weights  and the input 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smtClean="0"/>
              <a:t>However, we already know the value that the output must have. Therefore we only need to determine the appropriate values of weights and biases that will take us from input to output.</a:t>
            </a:r>
          </a:p>
        </p:txBody>
      </p:sp>
    </p:spTree>
    <p:extLst>
      <p:ext uri="{BB962C8B-B14F-4D97-AF65-F5344CB8AC3E}">
        <p14:creationId xmlns:p14="http://schemas.microsoft.com/office/powerpoint/2010/main" val="222844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4775" y="228600"/>
            <a:ext cx="146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34776" y="914400"/>
            <a:ext cx="2068612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Infinite Possibilities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2503388" y="914400"/>
            <a:ext cx="5954812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Select weights </a:t>
            </a:r>
            <a:r>
              <a:rPr lang="en-US" sz="1600" dirty="0">
                <a:solidFill>
                  <a:schemeClr val="tx1"/>
                </a:solidFill>
              </a:rPr>
              <a:t>and biases that </a:t>
            </a:r>
            <a:r>
              <a:rPr lang="en-US" sz="1600" dirty="0" smtClean="0">
                <a:solidFill>
                  <a:schemeClr val="tx1"/>
                </a:solidFill>
              </a:rPr>
              <a:t>ensure mapping between the input vector to annotated output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Large combination of values – 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hundreds of parameters with possibility to choose multiple values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4776" y="2286000"/>
            <a:ext cx="2068612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Cost Function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2503388" y="2286000"/>
            <a:ext cx="5954812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Define </a:t>
            </a:r>
            <a:r>
              <a:rPr lang="en-US" sz="1600" dirty="0">
                <a:solidFill>
                  <a:schemeClr val="tx1"/>
                </a:solidFill>
              </a:rPr>
              <a:t>a cost function that </a:t>
            </a:r>
            <a:r>
              <a:rPr lang="en-US" sz="1600" dirty="0" smtClean="0">
                <a:solidFill>
                  <a:schemeClr val="tx1"/>
                </a:solidFill>
              </a:rPr>
              <a:t>quantifies error </a:t>
            </a:r>
            <a:r>
              <a:rPr lang="en-US" sz="1600" dirty="0">
                <a:solidFill>
                  <a:schemeClr val="tx1"/>
                </a:solidFill>
              </a:rPr>
              <a:t>between the expected output and the calculated output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Measure of deviation from the expected </a:t>
            </a:r>
            <a:r>
              <a:rPr lang="en-US" sz="1600" dirty="0">
                <a:solidFill>
                  <a:schemeClr val="tx1"/>
                </a:solidFill>
              </a:rPr>
              <a:t>solution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Adjust parameter values to minimize error i.e. cost function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Examples include quadratic error, cross-entropy error etc.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4776" y="3962400"/>
            <a:ext cx="2068612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Objective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2503388" y="3962400"/>
            <a:ext cx="5954812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Find </a:t>
            </a:r>
            <a:r>
              <a:rPr lang="en-US" sz="1600" dirty="0">
                <a:solidFill>
                  <a:schemeClr val="tx1"/>
                </a:solidFill>
              </a:rPr>
              <a:t>an algorithm that will allow </a:t>
            </a:r>
            <a:r>
              <a:rPr lang="en-US" sz="1600" dirty="0" smtClean="0">
                <a:solidFill>
                  <a:schemeClr val="tx1"/>
                </a:solidFill>
              </a:rPr>
              <a:t>the parameters to be continuously modified to minimize  cost function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This will </a:t>
            </a:r>
            <a:r>
              <a:rPr lang="en-US" sz="1600" dirty="0" smtClean="0">
                <a:solidFill>
                  <a:schemeClr val="tx1"/>
                </a:solidFill>
              </a:rPr>
              <a:t>result in the correct mapping of the inputs to the outputs through layers of neurons - the </a:t>
            </a:r>
            <a:r>
              <a:rPr lang="en-US" sz="1600" dirty="0">
                <a:solidFill>
                  <a:schemeClr val="tx1"/>
                </a:solidFill>
              </a:rPr>
              <a:t>perfect </a:t>
            </a:r>
            <a:r>
              <a:rPr lang="en-US" sz="1600" b="1" dirty="0">
                <a:solidFill>
                  <a:schemeClr val="tx1"/>
                </a:solidFill>
              </a:rPr>
              <a:t>neural </a:t>
            </a:r>
            <a:r>
              <a:rPr lang="en-US" sz="1600" b="1" dirty="0" smtClean="0">
                <a:solidFill>
                  <a:schemeClr val="tx1"/>
                </a:solidFill>
              </a:rPr>
              <a:t>network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12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1971675"/>
            <a:ext cx="405765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4775" y="228600"/>
            <a:ext cx="2358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Gradient Descent – 1/2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123950" y="685800"/>
            <a:ext cx="6896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u="sng" dirty="0" smtClean="0"/>
              <a:t>ALGORITHM TO ADJUST PARAMETERS &amp; MINIMIZE COST FUNCTION</a:t>
            </a:r>
            <a:endParaRPr lang="en-US" sz="1600" b="1" u="sng" dirty="0"/>
          </a:p>
        </p:txBody>
      </p:sp>
      <p:sp>
        <p:nvSpPr>
          <p:cNvPr id="3" name="Rectangle 2"/>
          <p:cNvSpPr/>
          <p:nvPr/>
        </p:nvSpPr>
        <p:spPr>
          <a:xfrm>
            <a:off x="381000" y="1295400"/>
            <a:ext cx="20574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ASSUMPTION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1600200"/>
            <a:ext cx="432435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/>
              <a:t>Assume </a:t>
            </a:r>
            <a:r>
              <a:rPr lang="en-US" sz="1600" dirty="0" smtClean="0"/>
              <a:t>a cost </a:t>
            </a:r>
            <a:r>
              <a:rPr lang="en-US" sz="1600" dirty="0"/>
              <a:t>function </a:t>
            </a:r>
            <a:r>
              <a:rPr lang="en-US" sz="1600" dirty="0" smtClean="0"/>
              <a:t>is selected as shown on the </a:t>
            </a:r>
            <a:r>
              <a:rPr lang="en-US" sz="1600" dirty="0"/>
              <a:t>right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This is a cost function with two parameters - v1 </a:t>
            </a:r>
            <a:r>
              <a:rPr lang="en-US" sz="1600" dirty="0"/>
              <a:t>&amp; v2 </a:t>
            </a:r>
            <a:endParaRPr lang="en-US" sz="16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81000" y="2819400"/>
            <a:ext cx="20574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STEP 1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381000" y="3124200"/>
            <a:ext cx="4324350" cy="11049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Randomly </a:t>
            </a:r>
            <a:r>
              <a:rPr lang="en-US" sz="1600" dirty="0"/>
              <a:t>select </a:t>
            </a:r>
            <a:r>
              <a:rPr lang="en-US" sz="1600" dirty="0" smtClean="0"/>
              <a:t>values </a:t>
            </a:r>
            <a:r>
              <a:rPr lang="en-US" sz="1600" dirty="0"/>
              <a:t>of v1 and v2 </a:t>
            </a:r>
            <a:endParaRPr lang="en-US" sz="16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Calculate value of cost function - shown </a:t>
            </a:r>
            <a:r>
              <a:rPr lang="en-US" sz="1600" dirty="0"/>
              <a:t>by green </a:t>
            </a:r>
            <a:r>
              <a:rPr lang="en-US" sz="1600" dirty="0" smtClean="0"/>
              <a:t>ball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000" y="4360718"/>
            <a:ext cx="20574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STEP 2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381000" y="4665518"/>
            <a:ext cx="4324350" cy="13542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This value is not the lowest value of cost function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Now adjust values </a:t>
            </a:r>
            <a:r>
              <a:rPr lang="en-US" sz="1600" dirty="0"/>
              <a:t>of v1 &amp; </a:t>
            </a:r>
            <a:r>
              <a:rPr lang="en-US" sz="1600" dirty="0" smtClean="0"/>
              <a:t>v2 to move the ball in the direction of lowest value - T</a:t>
            </a:r>
            <a:r>
              <a:rPr lang="en-US" sz="1600" i="1" dirty="0" smtClean="0"/>
              <a:t>he </a:t>
            </a:r>
            <a:r>
              <a:rPr lang="en-US" sz="1600" i="1" dirty="0"/>
              <a:t>Green Ball rolls downwards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23950" y="6248400"/>
            <a:ext cx="6896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How to modify the values of v1 &amp; v2 to move the ball downwards?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4614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81001" y="3810000"/>
            <a:ext cx="4724400" cy="2438400"/>
          </a:xfrm>
          <a:prstGeom prst="rect">
            <a:avLst/>
          </a:prstGeom>
          <a:solidFill>
            <a:schemeClr val="accent1">
              <a:lumMod val="20000"/>
              <a:lumOff val="8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105400" y="3810000"/>
            <a:ext cx="3581400" cy="24384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4775" y="228600"/>
            <a:ext cx="2358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Gradient Descent – 2/2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43187" y="855077"/>
            <a:ext cx="34480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u="sng" dirty="0" smtClean="0"/>
              <a:t>ADJUSTING PARAMETER VALUES</a:t>
            </a:r>
            <a:endParaRPr lang="en-US" sz="1600" b="1" u="sng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1362075"/>
            <a:ext cx="13239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85800" y="2057400"/>
            <a:ext cx="7772400" cy="762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            - </a:t>
            </a:r>
            <a:r>
              <a:rPr lang="en-US" sz="1600" dirty="0" smtClean="0"/>
              <a:t>Learning rate; amount by which we modify the parameter value</a:t>
            </a:r>
          </a:p>
          <a:p>
            <a:endParaRPr lang="en-US" sz="10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        -  Gradient descent of the cost function (provides the slope of the function)</a:t>
            </a:r>
          </a:p>
        </p:txBody>
      </p:sp>
      <p:sp>
        <p:nvSpPr>
          <p:cNvPr id="3" name="AutoShape 2" descr="Image result for eta symb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eta symbo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91" y="2175383"/>
            <a:ext cx="152400" cy="22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49" t="3" r="7390" b="-2"/>
          <a:stretch/>
        </p:blipFill>
        <p:spPr bwMode="auto">
          <a:xfrm>
            <a:off x="796637" y="2438400"/>
            <a:ext cx="346363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Image result for neural network feedforward with weigh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165" y="3860899"/>
            <a:ext cx="3329779" cy="2023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Rectangle 15"/>
          <p:cNvSpPr/>
          <p:nvPr/>
        </p:nvSpPr>
        <p:spPr>
          <a:xfrm>
            <a:off x="5105400" y="5940623"/>
            <a:ext cx="3581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 smtClean="0"/>
              <a:t>16 Forward passes for each gradient descent!</a:t>
            </a:r>
            <a:endParaRPr lang="en-US" sz="1400" b="1" u="sng" dirty="0"/>
          </a:p>
        </p:txBody>
      </p:sp>
      <p:sp>
        <p:nvSpPr>
          <p:cNvPr id="5" name="Rectangle 4"/>
          <p:cNvSpPr/>
          <p:nvPr/>
        </p:nvSpPr>
        <p:spPr>
          <a:xfrm>
            <a:off x="457200" y="3863876"/>
            <a:ext cx="4572000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/>
              <a:t>Adjusting parameters using gradient descent work well for small number of parameters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/>
              <a:t>Simple Neural Network = 16 parameters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u="sng" dirty="0"/>
              <a:t>One forward pass</a:t>
            </a:r>
            <a:r>
              <a:rPr lang="en-US" sz="1600" dirty="0"/>
              <a:t> for a change in each parameter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/>
              <a:t>Neural networks typically have 1000s of </a:t>
            </a:r>
            <a:r>
              <a:rPr lang="en-US" sz="1600" dirty="0" smtClean="0"/>
              <a:t>parameters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623165" y="3471446"/>
            <a:ext cx="3897669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1600" b="1" dirty="0"/>
              <a:t>GRADIENT DESCENT IN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48796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4775" y="228600"/>
            <a:ext cx="177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Backpropogation</a:t>
            </a:r>
            <a:endParaRPr lang="en-US" dirty="0"/>
          </a:p>
        </p:txBody>
      </p:sp>
      <p:pic>
        <p:nvPicPr>
          <p:cNvPr id="2050" name="Picture 2" descr="Image result for backpropagation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048000"/>
            <a:ext cx="5334000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2400" y="728246"/>
            <a:ext cx="891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u="sng" dirty="0" smtClean="0"/>
              <a:t>TECHNIQUE THAT ALLOWS NEURAL NETWORKS LEARN PARAMETER VALUES USING GRADIENT DESCENT</a:t>
            </a:r>
            <a:endParaRPr lang="en-US" sz="1600" u="sng" dirty="0"/>
          </a:p>
        </p:txBody>
      </p:sp>
      <p:sp>
        <p:nvSpPr>
          <p:cNvPr id="3" name="Rectangle 2"/>
          <p:cNvSpPr/>
          <p:nvPr/>
        </p:nvSpPr>
        <p:spPr>
          <a:xfrm>
            <a:off x="434775" y="1219200"/>
            <a:ext cx="8328225" cy="457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    Initial forward </a:t>
            </a:r>
            <a:r>
              <a:rPr lang="en-US" sz="1600" dirty="0"/>
              <a:t>pass through the </a:t>
            </a:r>
            <a:r>
              <a:rPr lang="en-US" sz="1600" dirty="0" smtClean="0"/>
              <a:t>network using randomly assigned parameters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34774" y="1828800"/>
            <a:ext cx="8328225" cy="457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    </a:t>
            </a:r>
            <a:r>
              <a:rPr lang="en-US" sz="1600" dirty="0" smtClean="0"/>
              <a:t>Calculated output and known output are used to determine the error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4775" y="2514600"/>
            <a:ext cx="8328225" cy="457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    </a:t>
            </a:r>
            <a:r>
              <a:rPr lang="en-US" sz="1600" dirty="0" err="1" smtClean="0"/>
              <a:t>Backpropagate</a:t>
            </a:r>
            <a:r>
              <a:rPr lang="en-US" sz="1600" dirty="0" smtClean="0"/>
              <a:t> </a:t>
            </a:r>
            <a:r>
              <a:rPr lang="en-US" sz="1600" dirty="0"/>
              <a:t>this error </a:t>
            </a:r>
            <a:r>
              <a:rPr lang="en-US" sz="1600" dirty="0" smtClean="0"/>
              <a:t>backwards through </a:t>
            </a:r>
            <a:r>
              <a:rPr lang="en-US" sz="1600" dirty="0"/>
              <a:t>the network to obtain </a:t>
            </a:r>
            <a:r>
              <a:rPr lang="en-US" sz="1600" dirty="0" smtClean="0"/>
              <a:t>gradient </a:t>
            </a:r>
            <a:r>
              <a:rPr lang="en-US" sz="1600" dirty="0"/>
              <a:t>at each neuron</a:t>
            </a:r>
          </a:p>
        </p:txBody>
      </p:sp>
      <p:sp>
        <p:nvSpPr>
          <p:cNvPr id="4" name="Oval 3"/>
          <p:cNvSpPr/>
          <p:nvPr/>
        </p:nvSpPr>
        <p:spPr>
          <a:xfrm>
            <a:off x="304800" y="114300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304800" y="175260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04800" y="236220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4774" y="6095974"/>
            <a:ext cx="83282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The error at each neuron is a factor of error at previous neurons – using this and some standard equations, we can arrive at the gradient descent for each parameter and adjust those values for the next pass.</a:t>
            </a:r>
          </a:p>
        </p:txBody>
      </p:sp>
    </p:spTree>
    <p:extLst>
      <p:ext uri="{BB962C8B-B14F-4D97-AF65-F5344CB8AC3E}">
        <p14:creationId xmlns:p14="http://schemas.microsoft.com/office/powerpoint/2010/main" val="105593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4775" y="228600"/>
            <a:ext cx="176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Motivation – 1/3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85952" y="4431268"/>
            <a:ext cx="297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AMAZON </a:t>
            </a:r>
            <a:r>
              <a:rPr lang="en-US" b="1" dirty="0" smtClean="0"/>
              <a:t>ALEXA SOUND CLIP</a:t>
            </a:r>
            <a:endParaRPr lang="en-US" b="1" dirty="0"/>
          </a:p>
        </p:txBody>
      </p:sp>
      <p:pic>
        <p:nvPicPr>
          <p:cNvPr id="10" name="alexa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9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9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4775" y="228600"/>
            <a:ext cx="382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Steps to making Neural Networks work</a:t>
            </a:r>
            <a:endParaRPr lang="en-US" dirty="0"/>
          </a:p>
        </p:txBody>
      </p:sp>
      <p:sp>
        <p:nvSpPr>
          <p:cNvPr id="2" name="Flowchart: Process 1"/>
          <p:cNvSpPr/>
          <p:nvPr/>
        </p:nvSpPr>
        <p:spPr>
          <a:xfrm>
            <a:off x="1219200" y="914400"/>
            <a:ext cx="7162800" cy="45720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         Input Layer of the Neural Network is set to the pixels of the input image</a:t>
            </a:r>
            <a:endParaRPr lang="en-US" sz="1600" dirty="0"/>
          </a:p>
        </p:txBody>
      </p:sp>
      <p:sp>
        <p:nvSpPr>
          <p:cNvPr id="3" name="Oval 2"/>
          <p:cNvSpPr/>
          <p:nvPr/>
        </p:nvSpPr>
        <p:spPr>
          <a:xfrm>
            <a:off x="838200" y="914400"/>
            <a:ext cx="6858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Flowchart: Process 6"/>
          <p:cNvSpPr/>
          <p:nvPr/>
        </p:nvSpPr>
        <p:spPr>
          <a:xfrm>
            <a:off x="1143000" y="1676400"/>
            <a:ext cx="7239000" cy="53340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         </a:t>
            </a:r>
            <a:r>
              <a:rPr lang="en-US" sz="1600" dirty="0" err="1"/>
              <a:t>Feedforward</a:t>
            </a:r>
            <a:r>
              <a:rPr lang="en-US" sz="1600" dirty="0"/>
              <a:t> through the network by </a:t>
            </a:r>
            <a:r>
              <a:rPr lang="en-US" sz="1600" dirty="0" smtClean="0"/>
              <a:t>initially choosing  parameters randomly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 </a:t>
            </a:r>
            <a:r>
              <a:rPr lang="en-US" sz="1600" dirty="0"/>
              <a:t>and applying the activation </a:t>
            </a:r>
            <a:r>
              <a:rPr lang="en-US" sz="1600" dirty="0" smtClean="0"/>
              <a:t>function</a:t>
            </a:r>
            <a:endParaRPr lang="en-US" sz="1600" dirty="0"/>
          </a:p>
        </p:txBody>
      </p:sp>
      <p:sp>
        <p:nvSpPr>
          <p:cNvPr id="8" name="Oval 7"/>
          <p:cNvSpPr/>
          <p:nvPr/>
        </p:nvSpPr>
        <p:spPr>
          <a:xfrm>
            <a:off x="838200" y="1676400"/>
            <a:ext cx="6858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1219200" y="2514600"/>
            <a:ext cx="7162800" cy="53340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         </a:t>
            </a:r>
            <a:r>
              <a:rPr lang="en-US" sz="1600" dirty="0"/>
              <a:t>Calculate </a:t>
            </a:r>
            <a:r>
              <a:rPr lang="en-US" sz="1600" dirty="0" smtClean="0"/>
              <a:t>output </a:t>
            </a:r>
            <a:r>
              <a:rPr lang="en-US" sz="1600" dirty="0"/>
              <a:t>error </a:t>
            </a:r>
            <a:r>
              <a:rPr lang="en-US" sz="1600" dirty="0" smtClean="0"/>
              <a:t>using  predicted output and actual output using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 cost </a:t>
            </a:r>
            <a:r>
              <a:rPr lang="en-US" sz="1600" dirty="0"/>
              <a:t>function</a:t>
            </a:r>
          </a:p>
        </p:txBody>
      </p:sp>
      <p:sp>
        <p:nvSpPr>
          <p:cNvPr id="11" name="Oval 10"/>
          <p:cNvSpPr/>
          <p:nvPr/>
        </p:nvSpPr>
        <p:spPr>
          <a:xfrm>
            <a:off x="838200" y="2514600"/>
            <a:ext cx="6858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2" name="Flowchart: Process 11"/>
          <p:cNvSpPr/>
          <p:nvPr/>
        </p:nvSpPr>
        <p:spPr>
          <a:xfrm>
            <a:off x="1143000" y="3352800"/>
            <a:ext cx="7239000" cy="53340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         </a:t>
            </a:r>
            <a:r>
              <a:rPr lang="en-US" sz="1600" dirty="0" err="1" smtClean="0"/>
              <a:t>Backpropagate</a:t>
            </a:r>
            <a:r>
              <a:rPr lang="en-US" sz="1600" dirty="0" smtClean="0"/>
              <a:t> </a:t>
            </a:r>
            <a:r>
              <a:rPr lang="en-US" sz="1600" dirty="0"/>
              <a:t>the error </a:t>
            </a:r>
            <a:r>
              <a:rPr lang="en-US" sz="1600" dirty="0" smtClean="0"/>
              <a:t>backwards for </a:t>
            </a:r>
            <a:r>
              <a:rPr lang="en-US" sz="1600" dirty="0"/>
              <a:t>each layer and neuron to </a:t>
            </a:r>
            <a:r>
              <a:rPr lang="en-US" sz="1600" dirty="0" smtClean="0"/>
              <a:t>calculate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 gradient descent for each parameter</a:t>
            </a:r>
            <a:endParaRPr lang="en-US" sz="1600" dirty="0"/>
          </a:p>
        </p:txBody>
      </p:sp>
      <p:sp>
        <p:nvSpPr>
          <p:cNvPr id="13" name="Oval 12"/>
          <p:cNvSpPr/>
          <p:nvPr/>
        </p:nvSpPr>
        <p:spPr>
          <a:xfrm>
            <a:off x="838200" y="3352800"/>
            <a:ext cx="6858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1143000" y="4191000"/>
            <a:ext cx="7239000" cy="53340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AutoNum type="arabicPeriod"/>
            </a:pPr>
            <a:r>
              <a:rPr lang="en-US" sz="1600" dirty="0" smtClean="0"/>
              <a:t>  Use the gradient  for  each </a:t>
            </a:r>
            <a:r>
              <a:rPr lang="en-US" sz="1600" dirty="0"/>
              <a:t>weight and bias and </a:t>
            </a:r>
            <a:r>
              <a:rPr lang="en-US" sz="1600" dirty="0" smtClean="0"/>
              <a:t>multiply </a:t>
            </a:r>
            <a:r>
              <a:rPr lang="en-US" sz="1600" dirty="0"/>
              <a:t>by learning rate </a:t>
            </a:r>
            <a:endParaRPr lang="en-US" sz="1600" dirty="0" smtClean="0"/>
          </a:p>
          <a:p>
            <a:pPr marL="342900" indent="-342900" algn="just">
              <a:buAutoNum type="arabicPeriod"/>
            </a:pPr>
            <a:r>
              <a:rPr lang="en-US" sz="1600" dirty="0"/>
              <a:t> </a:t>
            </a:r>
            <a:r>
              <a:rPr lang="en-US" sz="1600" dirty="0" smtClean="0"/>
              <a:t> to </a:t>
            </a:r>
            <a:r>
              <a:rPr lang="en-US" sz="1600" dirty="0"/>
              <a:t>adjust the parameter value</a:t>
            </a:r>
          </a:p>
        </p:txBody>
      </p:sp>
      <p:sp>
        <p:nvSpPr>
          <p:cNvPr id="15" name="Oval 14"/>
          <p:cNvSpPr/>
          <p:nvPr/>
        </p:nvSpPr>
        <p:spPr>
          <a:xfrm>
            <a:off x="838200" y="4191000"/>
            <a:ext cx="6858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6" name="Flowchart: Process 15"/>
          <p:cNvSpPr/>
          <p:nvPr/>
        </p:nvSpPr>
        <p:spPr>
          <a:xfrm>
            <a:off x="1143000" y="5029200"/>
            <a:ext cx="7239000" cy="53340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AutoNum type="arabicPeriod"/>
            </a:pPr>
            <a:r>
              <a:rPr lang="en-US" sz="1600" dirty="0" smtClean="0"/>
              <a:t>Repeat steps 1-5 for a smaller set of images called the mini batch to approximate the Cost function for faster learning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>
            <a:off x="838200" y="5029200"/>
            <a:ext cx="6858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8" name="Flowchart: Process 17"/>
          <p:cNvSpPr/>
          <p:nvPr/>
        </p:nvSpPr>
        <p:spPr>
          <a:xfrm>
            <a:off x="1143000" y="5791200"/>
            <a:ext cx="7239000" cy="53340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dirty="0"/>
              <a:t> </a:t>
            </a:r>
            <a:r>
              <a:rPr lang="en-US" sz="1600" dirty="0" smtClean="0"/>
              <a:t>       Repeated </a:t>
            </a:r>
            <a:r>
              <a:rPr lang="en-US" sz="1600" dirty="0"/>
              <a:t>for all mini batches till no more training examples are </a:t>
            </a:r>
            <a:r>
              <a:rPr lang="en-US" sz="1600" dirty="0" smtClean="0"/>
              <a:t>left. </a:t>
            </a:r>
            <a:r>
              <a:rPr lang="en-US" sz="1600" dirty="0"/>
              <a:t>This is </a:t>
            </a:r>
            <a:endParaRPr lang="en-US" sz="1600" dirty="0" smtClean="0"/>
          </a:p>
          <a:p>
            <a:pPr algn="just"/>
            <a:r>
              <a:rPr lang="en-US" sz="1600" dirty="0"/>
              <a:t> </a:t>
            </a:r>
            <a:r>
              <a:rPr lang="en-US" sz="1600" dirty="0" smtClean="0"/>
              <a:t>       the end </a:t>
            </a:r>
            <a:r>
              <a:rPr lang="en-US" sz="1600" dirty="0"/>
              <a:t>of an epoch. </a:t>
            </a:r>
            <a:r>
              <a:rPr lang="en-US" sz="1600" dirty="0" smtClean="0"/>
              <a:t>Repeat for multiple epochs.</a:t>
            </a:r>
            <a:endParaRPr lang="en-US" sz="1600" dirty="0"/>
          </a:p>
        </p:txBody>
      </p:sp>
      <p:sp>
        <p:nvSpPr>
          <p:cNvPr id="19" name="Oval 18"/>
          <p:cNvSpPr/>
          <p:nvPr/>
        </p:nvSpPr>
        <p:spPr>
          <a:xfrm>
            <a:off x="838200" y="5791200"/>
            <a:ext cx="6858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9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4775" y="228600"/>
            <a:ext cx="302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Summarizing Neural Networks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85" y="1143000"/>
            <a:ext cx="8328225" cy="58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/>
              <a:t>An artificial neuron is created to replicate a neuron in the human brain. It accepts one or more inputs and sums them up followed by applying an activation function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1929825"/>
            <a:ext cx="8328225" cy="58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/>
              <a:t>Neurons can be stacked together to form layers and connected to other layers to form Neural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380999" y="2743200"/>
            <a:ext cx="8328225" cy="58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/>
              <a:t>The purpose of a neural network is to find the optimum value of the parameters (weights and biases) so that a relation can be learnt between the input and output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0999" y="3606225"/>
            <a:ext cx="8328225" cy="58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/>
              <a:t>Gradient descent is used to continuously adjust the value of the parameters and </a:t>
            </a:r>
            <a:r>
              <a:rPr lang="en-US" sz="1600" dirty="0" err="1"/>
              <a:t>backpropogation</a:t>
            </a:r>
            <a:r>
              <a:rPr lang="en-US" sz="1600" dirty="0"/>
              <a:t> is used to determine the values by which to adjust each parameter</a:t>
            </a:r>
          </a:p>
        </p:txBody>
      </p:sp>
    </p:spTree>
    <p:extLst>
      <p:ext uri="{BB962C8B-B14F-4D97-AF65-F5344CB8AC3E}">
        <p14:creationId xmlns:p14="http://schemas.microsoft.com/office/powerpoint/2010/main" val="246767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3400" y="1371600"/>
            <a:ext cx="8153400" cy="472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4775" y="228600"/>
            <a:ext cx="230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Deep Neural Networks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6527" y="1634728"/>
            <a:ext cx="5250873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Deep Learning</a:t>
            </a:r>
            <a:r>
              <a:rPr lang="en-US" sz="1600" dirty="0" smtClean="0"/>
              <a:t> is the field of creating large, complex network architectures so that more complex relationships can be learnt.</a:t>
            </a:r>
          </a:p>
          <a:p>
            <a:pPr algn="just"/>
            <a:endParaRPr lang="en-US" sz="1600" dirty="0"/>
          </a:p>
          <a:p>
            <a:pPr algn="just"/>
            <a:r>
              <a:rPr lang="en-US" b="1" dirty="0" smtClean="0"/>
              <a:t>Complex Architectures</a:t>
            </a:r>
            <a:r>
              <a:rPr lang="en-US" sz="1600" dirty="0" smtClean="0"/>
              <a:t> created by  – </a:t>
            </a:r>
          </a:p>
          <a:p>
            <a:pPr algn="just"/>
            <a:endParaRPr lang="en-US" sz="1600" dirty="0"/>
          </a:p>
          <a:p>
            <a:pPr marL="285750" indent="-285750" algn="just">
              <a:buFont typeface="Wingdings" pitchFamily="2" charset="2"/>
              <a:buChar char="§"/>
            </a:pPr>
            <a:r>
              <a:rPr lang="en-US" sz="1600" dirty="0" smtClean="0"/>
              <a:t>Adding multiple layers</a:t>
            </a:r>
          </a:p>
          <a:p>
            <a:pPr marL="285750" indent="-285750" algn="just">
              <a:buFont typeface="Wingdings" pitchFamily="2" charset="2"/>
              <a:buChar char="§"/>
            </a:pPr>
            <a:r>
              <a:rPr lang="en-US" sz="1600" dirty="0" smtClean="0"/>
              <a:t>Adding more neurons in each layer</a:t>
            </a:r>
          </a:p>
          <a:p>
            <a:pPr marL="285750" indent="-285750" algn="just">
              <a:buFont typeface="Wingdings" pitchFamily="2" charset="2"/>
              <a:buChar char="§"/>
            </a:pPr>
            <a:r>
              <a:rPr lang="en-US" sz="1600" dirty="0" smtClean="0"/>
              <a:t>Changing the type of layer</a:t>
            </a:r>
          </a:p>
          <a:p>
            <a:pPr marL="285750" indent="-285750" algn="just">
              <a:buFont typeface="Wingdings" pitchFamily="2" charset="2"/>
              <a:buChar char="§"/>
            </a:pPr>
            <a:r>
              <a:rPr lang="en-US" sz="1600" dirty="0" smtClean="0"/>
              <a:t>Changing the type of activation function</a:t>
            </a:r>
          </a:p>
          <a:p>
            <a:pPr algn="just"/>
            <a:endParaRPr lang="en-US" sz="1600" dirty="0" smtClean="0"/>
          </a:p>
          <a:p>
            <a:pPr algn="just"/>
            <a:r>
              <a:rPr lang="en-US" b="1" dirty="0" smtClean="0"/>
              <a:t>Research Area </a:t>
            </a:r>
            <a:r>
              <a:rPr lang="en-US" sz="1600" dirty="0" smtClean="0"/>
              <a:t>This is a very active area of research and we will not go further into it today. 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smtClean="0"/>
              <a:t>In the problem exercise that we will solve, we will use what are called </a:t>
            </a:r>
            <a:r>
              <a:rPr lang="en-US" sz="1600" u="sng" dirty="0" smtClean="0"/>
              <a:t>Convolutional Neural Networks</a:t>
            </a:r>
            <a:r>
              <a:rPr lang="en-US" sz="1600" dirty="0" smtClean="0"/>
              <a:t>. These are commonly used in solving Image recognition problems.</a:t>
            </a:r>
          </a:p>
        </p:txBody>
      </p:sp>
      <p:pic>
        <p:nvPicPr>
          <p:cNvPr id="2050" name="Picture 2" descr="Image result for deep learn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524000"/>
            <a:ext cx="2629557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deep neural net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962400"/>
            <a:ext cx="262211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" y="849868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 smtClean="0"/>
              <a:t>Artificial </a:t>
            </a:r>
            <a:r>
              <a:rPr lang="en-US" u="sng" dirty="0"/>
              <a:t>neural </a:t>
            </a:r>
            <a:r>
              <a:rPr lang="en-US" u="sng" dirty="0" smtClean="0"/>
              <a:t>networks  form </a:t>
            </a:r>
            <a:r>
              <a:rPr lang="en-US" u="sng" dirty="0"/>
              <a:t>the basis for deep neural </a:t>
            </a:r>
            <a:r>
              <a:rPr lang="en-US" u="sng" dirty="0" smtClean="0"/>
              <a:t>networks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55861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4775" y="228600"/>
            <a:ext cx="219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 Introduction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2186" y="838200"/>
            <a:ext cx="8099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 smtClean="0"/>
              <a:t>Google Chrome T-Rex challenge</a:t>
            </a:r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343025"/>
            <a:ext cx="5715000" cy="14001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22185" y="3149025"/>
            <a:ext cx="8099625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We will create a program that can play this game autonomously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Possible to solve this problem in a programmatic way by providing some simple rules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Since we have learnt artificial neural networks we want to test and see if a computer can be taught to learn on it’s own – </a:t>
            </a:r>
            <a:r>
              <a:rPr lang="en-US" sz="1600" b="1" dirty="0" smtClean="0"/>
              <a:t>Train the T-Rex</a:t>
            </a:r>
            <a:r>
              <a:rPr lang="en-US" sz="1600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1424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4775" y="228600"/>
            <a:ext cx="347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 Walkthrough and Solution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2186" y="838200"/>
            <a:ext cx="8099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Walkthrough </a:t>
            </a:r>
            <a:r>
              <a:rPr lang="en-US" sz="1600" b="1" dirty="0" err="1" smtClean="0"/>
              <a:t>Jupyter</a:t>
            </a:r>
            <a:r>
              <a:rPr lang="en-US" sz="1600" b="1" dirty="0" smtClean="0"/>
              <a:t> Notebook</a:t>
            </a:r>
            <a:endParaRPr lang="en-US" sz="1600" b="1" dirty="0" smtClean="0"/>
          </a:p>
          <a:p>
            <a:pPr algn="ctr"/>
            <a:endParaRPr lang="en-US" sz="1600" b="1" dirty="0"/>
          </a:p>
          <a:p>
            <a:pPr algn="ctr"/>
            <a:endParaRPr lang="en-US" sz="1600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2" r="11650" b="10794"/>
          <a:stretch/>
        </p:blipFill>
        <p:spPr bwMode="auto">
          <a:xfrm>
            <a:off x="685800" y="1253698"/>
            <a:ext cx="7906350" cy="5313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95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629247" y="2743200"/>
            <a:ext cx="1923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THANK YOU</a:t>
            </a:r>
            <a:endParaRPr lang="en-US" sz="2800" dirty="0"/>
          </a:p>
        </p:txBody>
      </p:sp>
      <p:sp>
        <p:nvSpPr>
          <p:cNvPr id="2" name="Left Brace 1"/>
          <p:cNvSpPr/>
          <p:nvPr/>
        </p:nvSpPr>
        <p:spPr>
          <a:xfrm rot="16200000">
            <a:off x="4509015" y="-1091684"/>
            <a:ext cx="164069" cy="887730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86370" y="5739825"/>
            <a:ext cx="33371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sidharth.ramachandran@gmail.com</a:t>
            </a:r>
            <a:endParaRPr lang="en-US" sz="1600" b="1" dirty="0"/>
          </a:p>
          <a:p>
            <a:pPr algn="ctr"/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62408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4775" y="228600"/>
            <a:ext cx="176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Motivation – 2/3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02133" y="4431268"/>
            <a:ext cx="2539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APPLE </a:t>
            </a:r>
            <a:r>
              <a:rPr lang="en-US" b="1" dirty="0" smtClean="0"/>
              <a:t>IPHONE X FACE </a:t>
            </a:r>
            <a:r>
              <a:rPr lang="en-US" b="1" dirty="0" smtClean="0"/>
              <a:t>ID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144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7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4775" y="228600"/>
            <a:ext cx="176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Motivation – 3/3</a:t>
            </a:r>
            <a:endParaRPr lang="en-US" dirty="0"/>
          </a:p>
        </p:txBody>
      </p:sp>
      <p:pic>
        <p:nvPicPr>
          <p:cNvPr id="7170" name="Picture 2" descr="https://media.giphy.com/media/AmqDSvVwywm7m/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914400"/>
            <a:ext cx="6057900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85764" y="4431268"/>
            <a:ext cx="385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GOOGLE AUTONOMOUS DRIVING CAR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6583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Single Corner Rectangle 7"/>
          <p:cNvSpPr/>
          <p:nvPr/>
        </p:nvSpPr>
        <p:spPr>
          <a:xfrm>
            <a:off x="381000" y="914400"/>
            <a:ext cx="6934200" cy="936784"/>
          </a:xfrm>
          <a:prstGeom prst="snip1Rect">
            <a:avLst/>
          </a:prstGeom>
          <a:ln w="190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1600" i="1" dirty="0" smtClean="0"/>
              <a:t>“ A </a:t>
            </a:r>
            <a:r>
              <a:rPr lang="en-US" sz="1600" i="1" dirty="0"/>
              <a:t>branch of computer science dealing with the simulation of intelligent behavior in </a:t>
            </a:r>
            <a:r>
              <a:rPr lang="en-US" sz="1600" i="1" dirty="0" smtClean="0"/>
              <a:t>computers” </a:t>
            </a:r>
          </a:p>
          <a:p>
            <a:r>
              <a:rPr lang="en-US" sz="1600" i="1" dirty="0" smtClean="0"/>
              <a:t>– Webster dictionary</a:t>
            </a:r>
            <a:endParaRPr lang="en-US" sz="1600" i="1" dirty="0"/>
          </a:p>
        </p:txBody>
      </p:sp>
      <p:sp>
        <p:nvSpPr>
          <p:cNvPr id="9" name="Snip Diagonal Corner Rectangle 8"/>
          <p:cNvSpPr/>
          <p:nvPr/>
        </p:nvSpPr>
        <p:spPr>
          <a:xfrm>
            <a:off x="1905000" y="2106692"/>
            <a:ext cx="6858000" cy="1322308"/>
          </a:xfrm>
          <a:prstGeom prst="snip2DiagRect">
            <a:avLst/>
          </a:prstGeom>
          <a:ln w="190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600" i="1" dirty="0" smtClean="0"/>
              <a:t>“ A </a:t>
            </a:r>
            <a:r>
              <a:rPr lang="en-US" sz="1600" i="1" dirty="0"/>
              <a:t>computer program is said to learn from experience E with respect to some class of tasks T and performance measure P if its performance at tasks in T, as measured by P, improves with experience </a:t>
            </a:r>
            <a:r>
              <a:rPr lang="en-US" sz="1600" i="1" dirty="0" smtClean="0"/>
              <a:t>E” </a:t>
            </a:r>
          </a:p>
          <a:p>
            <a:pPr algn="r"/>
            <a:r>
              <a:rPr lang="en-US" sz="1600" i="1" dirty="0" smtClean="0"/>
              <a:t>– Tom Mitchell</a:t>
            </a:r>
            <a:endParaRPr lang="en-US" sz="1600" i="1" dirty="0"/>
          </a:p>
        </p:txBody>
      </p:sp>
      <p:sp>
        <p:nvSpPr>
          <p:cNvPr id="10" name="Snip and Round Single Corner Rectangle 9"/>
          <p:cNvSpPr/>
          <p:nvPr/>
        </p:nvSpPr>
        <p:spPr>
          <a:xfrm>
            <a:off x="381000" y="3715226"/>
            <a:ext cx="6934200" cy="1161574"/>
          </a:xfrm>
          <a:prstGeom prst="snipRoundRect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i="1" dirty="0" smtClean="0"/>
              <a:t>“ The </a:t>
            </a:r>
            <a:r>
              <a:rPr lang="en-US" sz="1600" i="1" dirty="0"/>
              <a:t>theory and development of computer systems able to perform tasks normally requiring human intelligence, such as visual perception, speech recognition, decision-making, and translation between languages</a:t>
            </a:r>
            <a:r>
              <a:rPr lang="en-US" sz="1600" i="1" dirty="0" smtClean="0"/>
              <a:t>.” </a:t>
            </a:r>
          </a:p>
          <a:p>
            <a:r>
              <a:rPr lang="en-US" sz="1600" i="1" dirty="0" smtClean="0"/>
              <a:t>– Oxford dictionary</a:t>
            </a:r>
            <a:endParaRPr lang="en-US" sz="1600" i="1" dirty="0"/>
          </a:p>
        </p:txBody>
      </p:sp>
      <p:sp>
        <p:nvSpPr>
          <p:cNvPr id="11" name="Snip Single Corner Rectangle 10"/>
          <p:cNvSpPr/>
          <p:nvPr/>
        </p:nvSpPr>
        <p:spPr>
          <a:xfrm>
            <a:off x="1905000" y="5120164"/>
            <a:ext cx="6858000" cy="1204436"/>
          </a:xfrm>
          <a:prstGeom prst="snip1Rect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600" i="1" dirty="0" smtClean="0"/>
              <a:t>“ The </a:t>
            </a:r>
            <a:r>
              <a:rPr lang="en-US" sz="1600" i="1" dirty="0"/>
              <a:t>modern definition of artificial intelligence (or AI) is "the study and design of intelligent agents" where an intelligent agent is a system that perceives its environment and takes actions which maximizes its chances of success</a:t>
            </a:r>
            <a:r>
              <a:rPr lang="en-US" sz="1600" i="1" dirty="0" smtClean="0"/>
              <a:t>.” </a:t>
            </a:r>
          </a:p>
          <a:p>
            <a:pPr algn="r"/>
            <a:r>
              <a:rPr lang="en-US" sz="1600" i="1" dirty="0" smtClean="0"/>
              <a:t>– Science Daily</a:t>
            </a:r>
            <a:endParaRPr lang="en-US" sz="1600" i="1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4775" y="228600"/>
            <a:ext cx="2970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Artificial Intelligence?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9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4775" y="228600"/>
            <a:ext cx="347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Inspiration for Artificial Intelligence</a:t>
            </a:r>
            <a:endParaRPr lang="en-US" dirty="0"/>
          </a:p>
        </p:txBody>
      </p:sp>
      <p:pic>
        <p:nvPicPr>
          <p:cNvPr id="1026" name="Picture 2" descr="Image result for neu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36" y="3886200"/>
            <a:ext cx="3952263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eur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6" t="10592" r="15581" b="5499"/>
          <a:stretch/>
        </p:blipFill>
        <p:spPr bwMode="auto">
          <a:xfrm>
            <a:off x="4940693" y="796635"/>
            <a:ext cx="3974707" cy="30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04801" y="914400"/>
            <a:ext cx="440729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 smtClean="0"/>
              <a:t>Inspired by the human mind</a:t>
            </a:r>
          </a:p>
          <a:p>
            <a:pPr algn="just"/>
            <a:endParaRPr lang="en-US" b="1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A neuron is the basic component of the nervous system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err="1" smtClean="0"/>
              <a:t>Appx</a:t>
            </a:r>
            <a:r>
              <a:rPr lang="en-US" sz="1600" dirty="0" smtClean="0"/>
              <a:t>. 86 billion neurons in the human brain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Neurons transmit electric signals and enable the brain to understand and control the human body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304800" y="3429000"/>
            <a:ext cx="440729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 smtClean="0"/>
              <a:t>The evolution of AI</a:t>
            </a:r>
          </a:p>
          <a:p>
            <a:pPr algn="just"/>
            <a:endParaRPr lang="en-US" u="sng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McCulloch-Pitts neuron – one of the first </a:t>
            </a:r>
            <a:r>
              <a:rPr lang="en-US" sz="1600" dirty="0" err="1" smtClean="0"/>
              <a:t>artifical</a:t>
            </a:r>
            <a:r>
              <a:rPr lang="en-US" sz="1600" dirty="0" smtClean="0"/>
              <a:t> neurons created in 1943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1960 – 70 is considered the golden age of AI with developments at Cornell, Stanford &amp; MIT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The AI winter – limitations exposed, limited computing power, combinatorial explosion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1986 – The </a:t>
            </a:r>
            <a:r>
              <a:rPr lang="en-US" sz="1600" dirty="0" err="1" smtClean="0"/>
              <a:t>backpropagation</a:t>
            </a:r>
            <a:r>
              <a:rPr lang="en-US" sz="1600" dirty="0" smtClean="0"/>
              <a:t> paper to estimate gradients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2012 – </a:t>
            </a:r>
            <a:r>
              <a:rPr lang="en-US" sz="1600" dirty="0" err="1" smtClean="0"/>
              <a:t>AlexNet</a:t>
            </a:r>
            <a:r>
              <a:rPr lang="en-US" sz="1600" dirty="0" smtClean="0"/>
              <a:t> used GPUs to build deep learning model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74026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4775" y="228600"/>
            <a:ext cx="322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Introduction to Neural Networks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4774" y="829270"/>
            <a:ext cx="41641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Problem </a:t>
            </a:r>
            <a:r>
              <a:rPr lang="en-US" b="1" u="sng" dirty="0" smtClean="0"/>
              <a:t>1:</a:t>
            </a:r>
          </a:p>
          <a:p>
            <a:endParaRPr lang="en-US" b="1" u="sng" dirty="0"/>
          </a:p>
          <a:p>
            <a:r>
              <a:rPr lang="en-US" dirty="0" smtClean="0"/>
              <a:t>Write </a:t>
            </a:r>
            <a:r>
              <a:rPr lang="en-US" dirty="0"/>
              <a:t>a program to allocate seats in the classroom to students based on their height.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62600" y="829270"/>
            <a:ext cx="3200400" cy="2462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ANSWER 1</a:t>
            </a:r>
            <a:endParaRPr lang="en-US" sz="1400" b="1" dirty="0" smtClean="0"/>
          </a:p>
          <a:p>
            <a:endParaRPr lang="en-US" sz="1400" dirty="0" smtClean="0"/>
          </a:p>
          <a:p>
            <a:r>
              <a:rPr lang="en-US" sz="1400" dirty="0" err="1" smtClean="0"/>
              <a:t>studentList</a:t>
            </a:r>
            <a:r>
              <a:rPr lang="en-US" sz="1400" dirty="0" smtClean="0"/>
              <a:t> </a:t>
            </a:r>
            <a:r>
              <a:rPr lang="en-US" sz="1400" dirty="0" smtClean="0"/>
              <a:t>= {s1,s2,s3,…..</a:t>
            </a:r>
            <a:r>
              <a:rPr lang="en-US" sz="1400" dirty="0" err="1" smtClean="0"/>
              <a:t>sn</a:t>
            </a:r>
            <a:r>
              <a:rPr lang="en-US" sz="1400" dirty="0" smtClean="0"/>
              <a:t>}</a:t>
            </a:r>
          </a:p>
          <a:p>
            <a:endParaRPr lang="en-US" sz="1400" dirty="0"/>
          </a:p>
          <a:p>
            <a:r>
              <a:rPr lang="en-US" sz="1400" dirty="0" err="1" smtClean="0"/>
              <a:t>orderedList</a:t>
            </a:r>
            <a:r>
              <a:rPr lang="en-US" sz="1400" dirty="0" smtClean="0"/>
              <a:t> = </a:t>
            </a:r>
            <a:r>
              <a:rPr lang="en-US" sz="1400" dirty="0" err="1" smtClean="0"/>
              <a:t>studentList.orderBy</a:t>
            </a:r>
            <a:r>
              <a:rPr lang="en-US" sz="1400" dirty="0" smtClean="0"/>
              <a:t>(height)</a:t>
            </a:r>
          </a:p>
          <a:p>
            <a:endParaRPr lang="en-US" sz="1400" dirty="0"/>
          </a:p>
          <a:p>
            <a:r>
              <a:rPr lang="en-US" sz="1400" dirty="0" err="1" smtClean="0"/>
              <a:t>seatAllocation</a:t>
            </a:r>
            <a:r>
              <a:rPr lang="en-US" sz="1400" dirty="0" smtClean="0"/>
              <a:t> = {p1,p2,p3…}</a:t>
            </a:r>
          </a:p>
          <a:p>
            <a:r>
              <a:rPr lang="en-US" sz="1400" dirty="0" smtClean="0"/>
              <a:t>while </a:t>
            </a:r>
            <a:r>
              <a:rPr lang="en-US" sz="1400" dirty="0" err="1" smtClean="0"/>
              <a:t>orderedList.hasMoreElements</a:t>
            </a:r>
            <a:r>
              <a:rPr lang="en-US" sz="1400" dirty="0" smtClean="0"/>
              <a:t>():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p1 = </a:t>
            </a:r>
            <a:r>
              <a:rPr lang="en-US" sz="1400" dirty="0" err="1" smtClean="0"/>
              <a:t>orderedList.pop</a:t>
            </a:r>
            <a:r>
              <a:rPr lang="en-US" sz="1400" dirty="0" smtClean="0"/>
              <a:t>()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…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34775" y="2895600"/>
            <a:ext cx="41103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Problem 2</a:t>
            </a:r>
            <a:r>
              <a:rPr lang="en-US" b="1" u="sng" dirty="0" smtClean="0"/>
              <a:t>:</a:t>
            </a:r>
          </a:p>
          <a:p>
            <a:endParaRPr lang="en-US" b="1" u="sng" dirty="0"/>
          </a:p>
          <a:p>
            <a:r>
              <a:rPr lang="en-US" dirty="0"/>
              <a:t>Write a program to determine if a student will do well in this </a:t>
            </a:r>
            <a:r>
              <a:rPr lang="en-US" dirty="0" smtClean="0"/>
              <a:t>course.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1001" y="5257800"/>
            <a:ext cx="41641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Problem </a:t>
            </a:r>
            <a:r>
              <a:rPr lang="en-US" b="1" u="sng" dirty="0" smtClean="0"/>
              <a:t>3:</a:t>
            </a:r>
          </a:p>
          <a:p>
            <a:endParaRPr lang="en-US" b="1" u="sng" dirty="0"/>
          </a:p>
          <a:p>
            <a:r>
              <a:rPr lang="en-US" dirty="0"/>
              <a:t>Write a program that will grant access to the classroom by checking the facial identity of registered </a:t>
            </a:r>
            <a:r>
              <a:rPr lang="en-US" dirty="0" smtClean="0"/>
              <a:t>students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3429000"/>
            <a:ext cx="3200400" cy="3323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ANSWER 2</a:t>
            </a:r>
            <a:endParaRPr lang="en-US" sz="1400" b="1" dirty="0" smtClean="0"/>
          </a:p>
          <a:p>
            <a:endParaRPr lang="en-US" sz="1400" dirty="0" smtClean="0"/>
          </a:p>
          <a:p>
            <a:r>
              <a:rPr lang="en-US" sz="1400" dirty="0" smtClean="0"/>
              <a:t>Features </a:t>
            </a:r>
            <a:r>
              <a:rPr lang="en-US" sz="1400" dirty="0" smtClean="0"/>
              <a:t>= {</a:t>
            </a:r>
            <a:r>
              <a:rPr lang="en-US" sz="1400" dirty="0" err="1" smtClean="0"/>
              <a:t>previousGrades</a:t>
            </a:r>
            <a:r>
              <a:rPr lang="en-US" sz="1400" dirty="0" smtClean="0"/>
              <a:t>,</a:t>
            </a:r>
          </a:p>
          <a:p>
            <a:r>
              <a:rPr lang="en-US" sz="1400" dirty="0"/>
              <a:t>	 </a:t>
            </a:r>
            <a:r>
              <a:rPr lang="en-US" sz="1400" dirty="0" smtClean="0"/>
              <a:t>   </a:t>
            </a:r>
            <a:r>
              <a:rPr lang="en-US" sz="1400" dirty="0" err="1" smtClean="0"/>
              <a:t>attendanceRecords</a:t>
            </a:r>
            <a:r>
              <a:rPr lang="en-US" sz="1400" dirty="0" smtClean="0"/>
              <a:t>,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    </a:t>
            </a:r>
            <a:r>
              <a:rPr lang="en-US" sz="1400" dirty="0" err="1" smtClean="0"/>
              <a:t>classParticipation</a:t>
            </a:r>
            <a:r>
              <a:rPr lang="en-US" sz="1400" dirty="0" smtClean="0"/>
              <a:t>,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    …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    …</a:t>
            </a:r>
          </a:p>
          <a:p>
            <a:r>
              <a:rPr lang="en-US" sz="1400" dirty="0" smtClean="0"/>
              <a:t>}</a:t>
            </a:r>
          </a:p>
          <a:p>
            <a:endParaRPr lang="en-US" sz="1400" dirty="0" smtClean="0"/>
          </a:p>
          <a:p>
            <a:r>
              <a:rPr lang="en-US" sz="1400" dirty="0" smtClean="0"/>
              <a:t>//Train a model with selected features</a:t>
            </a:r>
            <a:endParaRPr lang="en-US" sz="1400" dirty="0"/>
          </a:p>
          <a:p>
            <a:r>
              <a:rPr lang="en-US" sz="1400" dirty="0" smtClean="0"/>
              <a:t>model m = </a:t>
            </a:r>
            <a:r>
              <a:rPr lang="en-US" sz="1400" dirty="0" err="1" smtClean="0"/>
              <a:t>RandomForestClassifier</a:t>
            </a:r>
            <a:r>
              <a:rPr lang="en-US" sz="1400" dirty="0" smtClean="0"/>
              <a:t>()</a:t>
            </a:r>
          </a:p>
          <a:p>
            <a:r>
              <a:rPr lang="en-US" sz="1400" dirty="0" err="1" smtClean="0"/>
              <a:t>m.fit</a:t>
            </a:r>
            <a:r>
              <a:rPr lang="en-US" sz="1400" dirty="0" smtClean="0"/>
              <a:t>(X[Features],y[Target])</a:t>
            </a:r>
          </a:p>
          <a:p>
            <a:endParaRPr lang="en-US" sz="1400" dirty="0" smtClean="0"/>
          </a:p>
          <a:p>
            <a:r>
              <a:rPr lang="en-US" sz="1400" dirty="0" smtClean="0"/>
              <a:t>//Use model to predict</a:t>
            </a:r>
          </a:p>
          <a:p>
            <a:r>
              <a:rPr lang="en-US" sz="1400" dirty="0" smtClean="0"/>
              <a:t>Result = </a:t>
            </a:r>
            <a:r>
              <a:rPr lang="en-US" sz="1400" dirty="0" err="1" smtClean="0"/>
              <a:t>m.predict</a:t>
            </a:r>
            <a:r>
              <a:rPr lang="en-US" sz="1400" dirty="0" smtClean="0"/>
              <a:t>(</a:t>
            </a:r>
            <a:r>
              <a:rPr lang="en-US" sz="1400" dirty="0" err="1" smtClean="0"/>
              <a:t>X_test</a:t>
            </a:r>
            <a:r>
              <a:rPr lang="en-US" sz="1400" dirty="0" smtClean="0"/>
              <a:t>[Features])</a:t>
            </a:r>
            <a:endParaRPr lang="en-US" sz="1400" dirty="0"/>
          </a:p>
        </p:txBody>
      </p:sp>
      <p:sp>
        <p:nvSpPr>
          <p:cNvPr id="2" name="Right Arrow 1"/>
          <p:cNvSpPr/>
          <p:nvPr/>
        </p:nvSpPr>
        <p:spPr>
          <a:xfrm>
            <a:off x="4572000" y="1567934"/>
            <a:ext cx="838200" cy="4924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598887" y="3495764"/>
            <a:ext cx="838200" cy="4924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Image result for question mark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638" y="5715000"/>
            <a:ext cx="594923" cy="89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65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9" grpId="1" animBg="1"/>
      <p:bldP spid="10" grpId="0"/>
      <p:bldP spid="11" grpId="0"/>
      <p:bldP spid="13" grpId="0" animBg="1"/>
      <p:bldP spid="1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4775" y="228600"/>
            <a:ext cx="3315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Evolution of Machine Intelligence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4775" y="829270"/>
            <a:ext cx="41103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Problem </a:t>
            </a:r>
            <a:r>
              <a:rPr lang="en-US" b="1" u="sng" dirty="0" smtClean="0"/>
              <a:t>1:</a:t>
            </a:r>
          </a:p>
          <a:p>
            <a:endParaRPr lang="en-US" b="1" u="sng" dirty="0"/>
          </a:p>
          <a:p>
            <a:r>
              <a:rPr lang="en-US" dirty="0" smtClean="0"/>
              <a:t>Write </a:t>
            </a:r>
            <a:r>
              <a:rPr lang="en-US" dirty="0"/>
              <a:t>a program to allocate seats in the classroom to students based on their height.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4775" y="2720876"/>
            <a:ext cx="4365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Problem 2</a:t>
            </a:r>
            <a:r>
              <a:rPr lang="en-US" b="1" u="sng" dirty="0" smtClean="0"/>
              <a:t>:</a:t>
            </a:r>
          </a:p>
          <a:p>
            <a:endParaRPr lang="en-US" b="1" u="sng" dirty="0"/>
          </a:p>
          <a:p>
            <a:r>
              <a:rPr lang="en-US" dirty="0"/>
              <a:t>Write a program to determine if a student will do well in this </a:t>
            </a:r>
            <a:r>
              <a:rPr lang="en-US" dirty="0" smtClean="0"/>
              <a:t>course.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1001" y="4876800"/>
            <a:ext cx="4419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Problem </a:t>
            </a:r>
            <a:r>
              <a:rPr lang="en-US" b="1" u="sng" dirty="0" smtClean="0"/>
              <a:t>3:</a:t>
            </a:r>
          </a:p>
          <a:p>
            <a:endParaRPr lang="en-US" b="1" u="sng" dirty="0"/>
          </a:p>
          <a:p>
            <a:r>
              <a:rPr lang="en-US" dirty="0"/>
              <a:t>Write a program that will grant access to the classroom by checking the facial identity of registered </a:t>
            </a:r>
            <a:r>
              <a:rPr lang="en-US" dirty="0" smtClean="0"/>
              <a:t>students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99225" y="829270"/>
            <a:ext cx="3810000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This kind of problem can be referred to as Computer Programming.</a:t>
            </a:r>
          </a:p>
          <a:p>
            <a:endParaRPr lang="en-US" sz="1600" dirty="0"/>
          </a:p>
          <a:p>
            <a:r>
              <a:rPr lang="en-US" sz="1600" dirty="0" smtClean="0"/>
              <a:t>Someone needs </a:t>
            </a:r>
            <a:r>
              <a:rPr lang="en-US" sz="1600" dirty="0" smtClean="0"/>
              <a:t>to tell the computer what to do, how to do it and the expected result.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899225" y="2720876"/>
            <a:ext cx="381000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This kind of problem can be referred to as </a:t>
            </a:r>
            <a:r>
              <a:rPr lang="en-US" sz="1600" b="1" dirty="0" smtClean="0"/>
              <a:t>Machine Learning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sz="1600" dirty="0" smtClean="0"/>
              <a:t>Someone needs </a:t>
            </a:r>
            <a:r>
              <a:rPr lang="en-US" sz="1600" dirty="0" smtClean="0"/>
              <a:t>to provide the computer with a set of features and the computer then identifies the relationship between the features and the result.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899225" y="4876800"/>
            <a:ext cx="381000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This kind of problem can be referred to as </a:t>
            </a:r>
            <a:r>
              <a:rPr lang="en-US" sz="1600" b="1" dirty="0" smtClean="0"/>
              <a:t>Artificial Intelligence.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Someone needs </a:t>
            </a:r>
            <a:r>
              <a:rPr lang="en-US" sz="1600" dirty="0" smtClean="0"/>
              <a:t>to provide the computer an input and output and the computer needs to identify the relationships between them.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200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 animBg="1"/>
      <p:bldP spid="12" grpId="1" animBg="1"/>
      <p:bldP spid="14" grpId="0" animBg="1"/>
      <p:bldP spid="14" grpId="1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381000" y="609600"/>
            <a:ext cx="838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4775" y="228600"/>
            <a:ext cx="2719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Introducing the Perceptron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4775" y="685800"/>
            <a:ext cx="80996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A perceptron is the primary building block of any neural network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600" dirty="0" smtClean="0"/>
              <a:t>It provides us with a simple input/output operation with an activation function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95400"/>
            <a:ext cx="3276600" cy="189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76" y="1371600"/>
            <a:ext cx="3373624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720" y="4876800"/>
            <a:ext cx="245138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381000" y="3429000"/>
            <a:ext cx="56388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b="1" dirty="0" smtClean="0"/>
              <a:t>A simple neuron can accept one or more inputs</a:t>
            </a:r>
            <a:endParaRPr lang="en-US" sz="16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381000" y="4038600"/>
            <a:ext cx="56388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b="1" dirty="0" smtClean="0"/>
              <a:t>May or may not have a bias variable</a:t>
            </a:r>
            <a:endParaRPr lang="en-US" sz="16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381000" y="4648200"/>
            <a:ext cx="5638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600" b="1" dirty="0" smtClean="0"/>
              <a:t>Output is weighted combination of inputs -</a:t>
            </a:r>
            <a:endParaRPr lang="en-US" sz="1600" b="1" dirty="0"/>
          </a:p>
          <a:p>
            <a:pPr marL="0" lvl="1" algn="just"/>
            <a:r>
              <a:rPr lang="en-US" sz="1600" b="1" dirty="0"/>
              <a:t>	Output = w1*x1 + w2*x2 + w3*x3 + ….. + </a:t>
            </a:r>
            <a:r>
              <a:rPr lang="en-US" sz="1600" b="1" dirty="0" smtClean="0"/>
              <a:t>bias</a:t>
            </a:r>
            <a:endParaRPr lang="en-US" sz="16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81000" y="5410200"/>
            <a:ext cx="56388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b="1" dirty="0" smtClean="0"/>
              <a:t>Activation function applied to output for final output</a:t>
            </a:r>
            <a:endParaRPr lang="en-US" sz="16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381000" y="6019800"/>
            <a:ext cx="56388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b="1" dirty="0" smtClean="0"/>
              <a:t>Different activation functions – step function</a:t>
            </a:r>
            <a:endParaRPr lang="en-US" sz="1600" b="1" dirty="0"/>
          </a:p>
        </p:txBody>
      </p:sp>
      <p:sp>
        <p:nvSpPr>
          <p:cNvPr id="3" name="Down Arrow 2"/>
          <p:cNvSpPr/>
          <p:nvPr/>
        </p:nvSpPr>
        <p:spPr>
          <a:xfrm>
            <a:off x="5562600" y="3733800"/>
            <a:ext cx="304800" cy="41910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5562600" y="4343400"/>
            <a:ext cx="304800" cy="41910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5562600" y="5105400"/>
            <a:ext cx="304800" cy="41910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5562600" y="5715000"/>
            <a:ext cx="304800" cy="41910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6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</TotalTime>
  <Words>1927</Words>
  <Application>Microsoft Office PowerPoint</Application>
  <PresentationFormat>On-screen Show (4:3)</PresentationFormat>
  <Paragraphs>256</Paragraphs>
  <Slides>25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SidharthRamachandran</dc:creator>
  <cp:lastModifiedBy>SidharthRamachandran</cp:lastModifiedBy>
  <cp:revision>286</cp:revision>
  <dcterms:created xsi:type="dcterms:W3CDTF">2017-12-07T18:07:26Z</dcterms:created>
  <dcterms:modified xsi:type="dcterms:W3CDTF">2017-12-14T20:16:50Z</dcterms:modified>
</cp:coreProperties>
</file>